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66" r:id="rId2"/>
    <p:sldId id="998" r:id="rId3"/>
    <p:sldId id="1030" r:id="rId4"/>
    <p:sldId id="1033" r:id="rId5"/>
    <p:sldId id="1035" r:id="rId6"/>
    <p:sldId id="1029" r:id="rId7"/>
    <p:sldId id="1013" r:id="rId8"/>
    <p:sldId id="1014" r:id="rId9"/>
    <p:sldId id="1015" r:id="rId10"/>
    <p:sldId id="1028" r:id="rId11"/>
    <p:sldId id="1010" r:id="rId12"/>
    <p:sldId id="1008" r:id="rId13"/>
    <p:sldId id="1011" r:id="rId14"/>
    <p:sldId id="999" r:id="rId15"/>
    <p:sldId id="1036" r:id="rId16"/>
    <p:sldId id="1040" r:id="rId17"/>
    <p:sldId id="1037" r:id="rId18"/>
    <p:sldId id="1031" r:id="rId19"/>
    <p:sldId id="1042" r:id="rId20"/>
    <p:sldId id="1043" r:id="rId21"/>
    <p:sldId id="1024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tx1"/>
        </a:solidFill>
        <a:latin typeface="Garamond" panose="02020404030301010803" charset="0"/>
        <a:ea typeface="微软雅黑" panose="020B050302020402020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tx1"/>
        </a:solidFill>
        <a:latin typeface="Garamond" panose="02020404030301010803" charset="0"/>
        <a:ea typeface="微软雅黑" panose="020B050302020402020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tx1"/>
        </a:solidFill>
        <a:latin typeface="Garamond" panose="02020404030301010803" charset="0"/>
        <a:ea typeface="微软雅黑" panose="020B050302020402020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tx1"/>
        </a:solidFill>
        <a:latin typeface="Garamond" panose="02020404030301010803" charset="0"/>
        <a:ea typeface="微软雅黑" panose="020B050302020402020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tx1"/>
        </a:solidFill>
        <a:latin typeface="Garamond" panose="02020404030301010803" charset="0"/>
        <a:ea typeface="微软雅黑" panose="020B050302020402020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tx1"/>
        </a:solidFill>
        <a:latin typeface="Garamond" panose="02020404030301010803" charset="0"/>
        <a:ea typeface="微软雅黑" panose="020B050302020402020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tx1"/>
        </a:solidFill>
        <a:latin typeface="Garamond" panose="02020404030301010803" charset="0"/>
        <a:ea typeface="微软雅黑" panose="020B050302020402020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tx1"/>
        </a:solidFill>
        <a:latin typeface="Garamond" panose="02020404030301010803" charset="0"/>
        <a:ea typeface="微软雅黑" panose="020B050302020402020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tx1"/>
        </a:solidFill>
        <a:latin typeface="Garamond" panose="02020404030301010803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690" y="54"/>
      </p:cViewPr>
      <p:guideLst>
        <p:guide orient="horz" pos="2159"/>
        <p:guide pos="2887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buFont typeface="Arial" panose="020B0604020202020204" pitchFamily="34" charset="0"/>
              <a:buNone/>
              <a:defRPr sz="1200" b="0">
                <a:latin typeface="Garamond" panose="02020404030301010803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b="0">
                <a:latin typeface="Garamond" panose="02020404030301010803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buFont typeface="Arial" panose="020B0604020202020204" pitchFamily="34" charset="0"/>
              <a:buNone/>
              <a:defRPr sz="1200" b="0">
                <a:latin typeface="Garamond" panose="02020404030301010803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0" fontAlgn="base" hangingPunct="0">
              <a:buClr>
                <a:srgbClr val="000000"/>
              </a:buClr>
            </a:pPr>
            <a:fld id="{9A0DB2DC-4C9A-4742-B13C-FB6460FD3503}" type="slidenum">
              <a:rPr lang="zh-CN" altLang="en-US" sz="1200" b="0" strike="noStrike" noProof="1" dirty="0">
                <a:latin typeface="Garamond" panose="02020404030301010803" charset="0"/>
                <a:ea typeface="宋体" panose="02010600030101010101" pitchFamily="2" charset="-122"/>
                <a:cs typeface="+mn-ea"/>
              </a:rPr>
              <a:pPr lvl="0" algn="r" eaLnBrk="0" fontAlgn="base" hangingPunct="0">
                <a:buClr>
                  <a:srgbClr val="000000"/>
                </a:buClr>
              </a:pPr>
              <a:t>‹#›</a:t>
            </a:fld>
            <a:endParaRPr lang="zh-CN" altLang="en-US" sz="1200" b="0" strike="noStrike" noProof="1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731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 b="0">
                <a:latin typeface="Times New Roman" panose="0202060305040502030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latin typeface="Times New Roman" panose="0202060305040502030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 b="0">
                <a:latin typeface="Times New Roman" panose="0202060305040502030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Clr>
                <a:srgbClr val="000000"/>
              </a:buClr>
            </a:pPr>
            <a:fld id="{9A0DB2DC-4C9A-4742-B13C-FB6460FD3503}" type="slidenum">
              <a:rPr lang="en-US" altLang="zh-CN" sz="1200" b="0" strike="noStrike" noProof="1" dirty="0">
                <a:latin typeface="Times New Roman" panose="02020603050405020304" charset="0"/>
                <a:ea typeface="宋体" panose="02010600030101010101" pitchFamily="2" charset="-122"/>
                <a:cs typeface="+mn-ea"/>
              </a:rPr>
              <a:pPr lvl="0" algn="r" fontAlgn="base">
                <a:buClr>
                  <a:srgbClr val="000000"/>
                </a:buClr>
              </a:pPr>
              <a:t>‹#›</a:t>
            </a:fld>
            <a:endParaRPr lang="en-US" altLang="zh-CN" sz="1200" b="0" strike="noStrike" noProof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0959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575" y="0"/>
            <a:ext cx="9193213" cy="6875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en-US" altLang="zh-CN" strike="noStrike" noProof="1"/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/>
            <p:nvPr userDrawn="1"/>
          </p:nvGrpSpPr>
          <p:grpSpPr>
            <a:xfrm>
              <a:off x="1728" y="2230"/>
              <a:ext cx="4027" cy="2085"/>
              <a:chOff x="0" y="0"/>
              <a:chExt cx="4027" cy="2085"/>
            </a:xfrm>
          </p:grpSpPr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0" y="41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1pPr>
                <a:lvl2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2pPr>
                <a:lvl3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3pPr>
                <a:lvl4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4pPr>
                <a:lvl5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" name="Freeform 7"/>
              <p:cNvSpPr>
                <a:spLocks noChangeArrowheads="1"/>
              </p:cNvSpPr>
              <p:nvPr/>
            </p:nvSpPr>
            <p:spPr bwMode="auto">
              <a:xfrm>
                <a:off x="2442" y="44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1pPr>
                <a:lvl2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2pPr>
                <a:lvl3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3pPr>
                <a:lvl4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4pPr>
                <a:lvl5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" name="Freeform 8"/>
              <p:cNvSpPr>
                <a:spLocks noChangeArrowheads="1"/>
              </p:cNvSpPr>
              <p:nvPr/>
            </p:nvSpPr>
            <p:spPr bwMode="auto">
              <a:xfrm>
                <a:off x="1172" y="111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1pPr>
                <a:lvl2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2pPr>
                <a:lvl3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3pPr>
                <a:lvl4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4pPr>
                <a:lvl5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" name="Freeform 9"/>
              <p:cNvSpPr>
                <a:spLocks noChangeArrowheads="1"/>
              </p:cNvSpPr>
              <p:nvPr/>
            </p:nvSpPr>
            <p:spPr bwMode="auto">
              <a:xfrm>
                <a:off x="1020" y="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1pPr>
                <a:lvl2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2pPr>
                <a:lvl3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3pPr>
                <a:lvl4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4pPr>
                <a:lvl5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2773" y="8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1pPr>
                <a:lvl2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2pPr>
                <a:lvl3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3pPr>
                <a:lvl4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4pPr>
                <a:lvl5pPr eaLnBrk="0" hangingPunct="0"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Garamond" panose="02020404030301010803" charset="0"/>
                    <a:ea typeface="微软雅黑" panose="020B0503020204020204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1pPr>
              <a:lvl2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2pPr>
              <a:lvl3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3pPr>
              <a:lvl4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4pPr>
              <a:lvl5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1pPr>
              <a:lvl2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2pPr>
              <a:lvl3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3pPr>
              <a:lvl4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4pPr>
              <a:lvl5pPr eaLnBrk="0" hangingPunct="0"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Garamond" panose="02020404030301010803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charset="0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037" name="Rectangle 13"/>
          <p:cNvSpPr>
            <a:spLocks noGrp="1" noRot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9" name="Rectangle 1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pic>
        <p:nvPicPr>
          <p:cNvPr id="1040" name="Picture 16" descr="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 userDrawn="1"/>
        </p:nvSpPr>
        <p:spPr>
          <a:xfrm>
            <a:off x="7876456" y="6488668"/>
            <a:ext cx="12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内科教学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0"/>
            <a:ext cx="9193213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Rectangle 2"/>
          <p:cNvSpPr txBox="1"/>
          <p:nvPr/>
        </p:nvSpPr>
        <p:spPr>
          <a:xfrm>
            <a:off x="684213" y="184467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eaLnBrk="0" hangingPunct="0">
              <a:buClrTx/>
            </a:pPr>
            <a:endParaRPr lang="zh-CN" altLang="en-US" sz="4400" dirty="0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4099" name="Rectangle 3"/>
          <p:cNvSpPr txBox="1"/>
          <p:nvPr/>
        </p:nvSpPr>
        <p:spPr>
          <a:xfrm>
            <a:off x="1259632" y="2852936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4400" dirty="0" smtClean="0">
                <a:solidFill>
                  <a:schemeClr val="bg2"/>
                </a:solidFill>
                <a:latin typeface="微软雅黑" panose="020B0503020204020204" charset="-122"/>
              </a:rPr>
              <a:t>痛风患者</a:t>
            </a:r>
            <a:r>
              <a:rPr lang="zh-CN" altLang="en-US" sz="4400" dirty="0">
                <a:solidFill>
                  <a:schemeClr val="bg2"/>
                </a:solidFill>
                <a:latin typeface="微软雅黑" panose="020B0503020204020204" charset="-122"/>
              </a:rPr>
              <a:t>该</a:t>
            </a:r>
            <a:r>
              <a:rPr lang="zh-CN" altLang="en-US" sz="4400" dirty="0" smtClean="0">
                <a:solidFill>
                  <a:schemeClr val="bg2"/>
                </a:solidFill>
                <a:latin typeface="微软雅黑" panose="020B0503020204020204" charset="-122"/>
              </a:rPr>
              <a:t>怎么吃</a:t>
            </a:r>
            <a:endParaRPr lang="en-US" altLang="zh-CN" sz="2400" dirty="0" smtClean="0">
              <a:solidFill>
                <a:schemeClr val="bg2"/>
              </a:solidFill>
              <a:latin typeface="微软雅黑" panose="020B0503020204020204" charset="-122"/>
            </a:endParaRP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charset="-122"/>
              </a:rPr>
              <a:t>风湿免疫科</a:t>
            </a:r>
            <a:endParaRPr lang="en-US" altLang="zh-CN" sz="2400" dirty="0" smtClean="0">
              <a:solidFill>
                <a:schemeClr val="bg2"/>
              </a:solidFill>
              <a:latin typeface="微软雅黑" panose="020B0503020204020204" charset="-122"/>
            </a:endParaRP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2"/>
                </a:solidFill>
                <a:latin typeface="微软雅黑" panose="020B0503020204020204" charset="-122"/>
              </a:rPr>
              <a:t>霍春燕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7824" y="2070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E5E5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豆制品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95535" y="5210036"/>
            <a:ext cx="8468859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豆制品</a:t>
            </a: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优于豆类</a:t>
            </a:r>
            <a:endParaRPr lang="zh-CN" altLang="en-US" sz="28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6" y="1844824"/>
            <a:ext cx="3884632" cy="2592288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860347" cy="256713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96136" y="4725144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大豆：</a:t>
            </a:r>
            <a:r>
              <a:rPr lang="en-US" altLang="zh-CN" dirty="0" smtClean="0">
                <a:solidFill>
                  <a:schemeClr val="bg2"/>
                </a:solidFill>
              </a:rPr>
              <a:t>27mg/100g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3357554" y="71422"/>
            <a:ext cx="7772400" cy="11430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蔬菜类</a:t>
            </a:r>
          </a:p>
        </p:txBody>
      </p:sp>
      <p:pic>
        <p:nvPicPr>
          <p:cNvPr id="26627" name="图片 13" descr="04958PICgek_10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2493987" cy="193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4" descr="858PIC558PICMCS_10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846194"/>
            <a:ext cx="2286016" cy="14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5" descr="1100208407_10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785926"/>
            <a:ext cx="2057390" cy="150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6" descr="20131209121226-49841879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643050"/>
            <a:ext cx="2193917" cy="185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6197" y="4515527"/>
            <a:ext cx="7667819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ACR</a:t>
            </a: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痛风指南：鼓励痛风患者摄入蔬菜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648596" y="380574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2"/>
                </a:solidFill>
              </a:rPr>
              <a:t>菠菜：</a:t>
            </a:r>
            <a:r>
              <a:rPr lang="en-US" altLang="zh-CN" dirty="0" smtClean="0">
                <a:solidFill>
                  <a:schemeClr val="bg2"/>
                </a:solidFill>
              </a:rPr>
              <a:t>23mg/100g   </a:t>
            </a:r>
            <a:r>
              <a:rPr lang="zh-CN" altLang="en-US" dirty="0" smtClean="0">
                <a:solidFill>
                  <a:srgbClr val="000514"/>
                </a:solidFill>
              </a:rPr>
              <a:t>菜花</a:t>
            </a:r>
            <a:r>
              <a:rPr lang="zh-CN" altLang="en-US" dirty="0">
                <a:solidFill>
                  <a:srgbClr val="000514"/>
                </a:solidFill>
              </a:rPr>
              <a:t>：</a:t>
            </a:r>
            <a:r>
              <a:rPr lang="en-US" altLang="zh-CN" dirty="0" smtClean="0">
                <a:solidFill>
                  <a:srgbClr val="000514"/>
                </a:solidFill>
              </a:rPr>
              <a:t>20mg/100g</a:t>
            </a:r>
            <a:endParaRPr lang="zh-CN" altLang="en-US" dirty="0">
              <a:solidFill>
                <a:srgbClr val="00051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0"/>
    </mc:Choice>
    <mc:Fallback xmlns="">
      <p:transition spd="slow" advTm="117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300458" y="-24"/>
            <a:ext cx="7772400" cy="114300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谷类</a:t>
            </a:r>
          </a:p>
        </p:txBody>
      </p:sp>
      <p:sp>
        <p:nvSpPr>
          <p:cNvPr id="24579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80" name="图片 3" descr="20110729212236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714620"/>
            <a:ext cx="3385517" cy="25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4" descr="mp16557685_1432703924556_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714620"/>
            <a:ext cx="30734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691680" y="5589240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大米：</a:t>
            </a:r>
            <a:r>
              <a:rPr lang="en-US" altLang="zh-CN" dirty="0" smtClean="0">
                <a:solidFill>
                  <a:schemeClr val="bg2"/>
                </a:solidFill>
              </a:rPr>
              <a:t>18.1mg/100g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8104" y="5589240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面粉：</a:t>
            </a:r>
            <a:r>
              <a:rPr lang="en-US" altLang="zh-CN" dirty="0" smtClean="0">
                <a:solidFill>
                  <a:schemeClr val="bg2"/>
                </a:solidFill>
              </a:rPr>
              <a:t>2.3mg/100g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0"/>
    </mc:Choice>
    <mc:Fallback xmlns="">
      <p:transition spd="slow" advTm="117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3280320" y="-24"/>
            <a:ext cx="7772400" cy="11430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水果类</a:t>
            </a:r>
          </a:p>
        </p:txBody>
      </p:sp>
      <p:pic>
        <p:nvPicPr>
          <p:cNvPr id="27651" name="图片 7" descr="u=1422720613,2407381998&amp;fm=21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5904656" cy="334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403648" y="5106670"/>
            <a:ext cx="6522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苹果：</a:t>
            </a:r>
            <a:r>
              <a:rPr lang="en-US" altLang="zh-CN" dirty="0" smtClean="0">
                <a:solidFill>
                  <a:schemeClr val="bg2"/>
                </a:solidFill>
              </a:rPr>
              <a:t>0.9mg/100g   </a:t>
            </a:r>
            <a:r>
              <a:rPr lang="zh-CN" altLang="en-US" dirty="0" smtClean="0">
                <a:solidFill>
                  <a:schemeClr val="bg2"/>
                </a:solidFill>
              </a:rPr>
              <a:t>橙：</a:t>
            </a:r>
            <a:r>
              <a:rPr lang="en-US" altLang="zh-CN" dirty="0" smtClean="0">
                <a:solidFill>
                  <a:schemeClr val="bg2"/>
                </a:solidFill>
              </a:rPr>
              <a:t>1.9mg/100g   </a:t>
            </a:r>
            <a:r>
              <a:rPr lang="zh-CN" altLang="en-US" dirty="0" smtClean="0">
                <a:solidFill>
                  <a:schemeClr val="bg2"/>
                </a:solidFill>
              </a:rPr>
              <a:t>杏：</a:t>
            </a:r>
            <a:r>
              <a:rPr lang="en-US" altLang="zh-CN" dirty="0" smtClean="0">
                <a:solidFill>
                  <a:schemeClr val="bg2"/>
                </a:solidFill>
              </a:rPr>
              <a:t>0.1mg/100g  </a:t>
            </a:r>
            <a:r>
              <a:rPr lang="zh-CN" altLang="en-US" dirty="0" smtClean="0">
                <a:solidFill>
                  <a:schemeClr val="bg2"/>
                </a:solidFill>
              </a:rPr>
              <a:t>梨：</a:t>
            </a:r>
            <a:r>
              <a:rPr lang="en-US" altLang="zh-CN" dirty="0" smtClean="0">
                <a:solidFill>
                  <a:schemeClr val="bg2"/>
                </a:solidFill>
              </a:rPr>
              <a:t>0.9mg/100g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" name="椭圆形标注 2"/>
          <p:cNvSpPr/>
          <p:nvPr/>
        </p:nvSpPr>
        <p:spPr bwMode="auto">
          <a:xfrm>
            <a:off x="5868144" y="1556792"/>
            <a:ext cx="2664296" cy="1296144"/>
          </a:xfrm>
          <a:prstGeom prst="wedgeEllipseCallout">
            <a:avLst>
              <a:gd name="adj1" fmla="val -49007"/>
              <a:gd name="adj2" fmla="val 38282"/>
            </a:avLst>
          </a:prstGeom>
          <a:solidFill>
            <a:schemeClr val="bg1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000" b="0" i="0" u="none" strike="noStrike" normalizeH="0" baseline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果糖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0"/>
    </mc:Choice>
    <mc:Fallback xmlns="">
      <p:transition spd="slow" advTm="11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食物中嘌呤含量表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96582"/>
              </p:ext>
            </p:extLst>
          </p:nvPr>
        </p:nvGraphicFramePr>
        <p:xfrm>
          <a:off x="428594" y="1481364"/>
          <a:ext cx="8215372" cy="46229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651492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食物名称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嘌呤含量</a:t>
                      </a:r>
                      <a:endParaRPr lang="en-US" altLang="zh-CN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r>
                        <a:rPr lang="zh-CN" altLang="en-US" sz="1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1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mg/100g</a:t>
                      </a:r>
                      <a:r>
                        <a:rPr lang="zh-CN" altLang="en-US" sz="1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lang="zh-CN" altLang="en-US" sz="1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食物名称</a:t>
                      </a:r>
                    </a:p>
                    <a:p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嘌呤含量</a:t>
                      </a:r>
                      <a:endParaRPr lang="en-US" altLang="zh-CN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r>
                        <a:rPr lang="zh-CN" altLang="en-US" sz="1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1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mg/100g</a:t>
                      </a:r>
                      <a:r>
                        <a:rPr lang="zh-CN" altLang="en-US" sz="1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  <a:p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胰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825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大豆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27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凤尾鱼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363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菠菜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23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沙丁鱼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295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大米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18.1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肝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95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青菜叶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14.5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肾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80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小米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6.1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肺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70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面粉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2.3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猪肉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48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橙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1.9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牛肉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牛奶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1.4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花生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33.4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苹果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0.9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954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母鸡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25-31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鸡蛋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0.4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08920"/>
            <a:ext cx="3864743" cy="3624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食物嘌呤含量规律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3112" y="2060848"/>
            <a:ext cx="6340197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rtl="0" eaLnBrk="0" hangingPunct="0">
              <a:spcBef>
                <a:spcPct val="20000"/>
              </a:spcBef>
              <a:buClr>
                <a:srgbClr val="FFCC00"/>
              </a:buClr>
              <a:buSzPct val="70000"/>
            </a:pPr>
            <a:r>
              <a:rPr kumimoji="1" lang="zh-CN" altLang="en-US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内脏 </a:t>
            </a:r>
            <a:r>
              <a:rPr kumimoji="1" lang="en-US" altLang="zh-CN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</a:t>
            </a:r>
            <a:r>
              <a:rPr kumimoji="1" lang="zh-CN" altLang="en-US" sz="2400" b="0" kern="0" dirty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鱼</a:t>
            </a:r>
            <a:r>
              <a:rPr kumimoji="1" lang="zh-CN" altLang="en-US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、肉 </a:t>
            </a:r>
            <a:r>
              <a:rPr kumimoji="1" lang="en-US" altLang="zh-CN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kumimoji="1" lang="zh-CN" altLang="en-US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豆类 </a:t>
            </a:r>
            <a:r>
              <a:rPr kumimoji="1" lang="en-US" altLang="zh-CN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kumimoji="1" lang="zh-CN" altLang="en-US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叶菜 </a:t>
            </a:r>
            <a:r>
              <a:rPr kumimoji="1" lang="en-US" altLang="zh-CN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kumimoji="1" lang="zh-CN" altLang="en-US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谷类 </a:t>
            </a:r>
            <a:r>
              <a:rPr kumimoji="1" lang="en-US" altLang="zh-CN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kumimoji="1" lang="zh-CN" altLang="en-US" sz="24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水果</a:t>
            </a:r>
            <a:endParaRPr kumimoji="1" lang="en-US" altLang="zh-CN" sz="2400" b="0" kern="0" dirty="0">
              <a:solidFill>
                <a:srgbClr val="00051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18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15" y="3879371"/>
            <a:ext cx="2482705" cy="1506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6" y="3861048"/>
            <a:ext cx="2222231" cy="1506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9184" y="-27384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小游戏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23850" y="1844824"/>
            <a:ext cx="1528363" cy="1246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7907" y="1772816"/>
            <a:ext cx="1785132" cy="1381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208" y="1700808"/>
            <a:ext cx="2571768" cy="14589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58176" y="1988840"/>
            <a:ext cx="2036912" cy="93750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6062" y="3848141"/>
            <a:ext cx="2305248" cy="151855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70701" y="5229200"/>
            <a:ext cx="45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zh-CN" altLang="en-US" sz="5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93648" y="2924811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zh-CN" altLang="en-US" sz="5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52029" y="5366700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zh-CN" altLang="en-US" sz="5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84653" y="538303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zh-CN" altLang="en-US" sz="5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92080" y="2924944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zh-CN" altLang="en-US" sz="5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91644" y="2924811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zh-CN" altLang="en-US" sz="5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16603" y="2974432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zh-CN" altLang="en-US" sz="5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2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9872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834454"/>
              </p:ext>
            </p:extLst>
          </p:nvPr>
        </p:nvGraphicFramePr>
        <p:xfrm>
          <a:off x="467544" y="2708920"/>
          <a:ext cx="8208912" cy="17439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30227"/>
                <a:gridCol w="5978685"/>
              </a:tblGrid>
              <a:tr h="581323"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避免</a:t>
                      </a:r>
                      <a:r>
                        <a:rPr lang="zh-CN" altLang="en-US" sz="2800" b="0" dirty="0" smtClean="0">
                          <a:solidFill>
                            <a:schemeClr val="bg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食用</a:t>
                      </a:r>
                      <a:endParaRPr lang="zh-CN" altLang="en-US" sz="2800" b="0" dirty="0">
                        <a:solidFill>
                          <a:schemeClr val="bg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bg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动物内脏</a:t>
                      </a:r>
                      <a:endParaRPr lang="zh-CN" altLang="en-US" sz="2800" b="0" dirty="0">
                        <a:solidFill>
                          <a:schemeClr val="bg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限制</a:t>
                      </a:r>
                      <a:r>
                        <a:rPr lang="zh-CN" altLang="en-US" sz="2800" b="0" dirty="0" smtClean="0">
                          <a:solidFill>
                            <a:schemeClr val="bg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食用</a:t>
                      </a:r>
                      <a:endParaRPr lang="zh-CN" altLang="en-US" sz="2800" b="0" dirty="0">
                        <a:solidFill>
                          <a:schemeClr val="bg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bg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牛肉、羊肉、猪肉、含高嘌呤的海鲜</a:t>
                      </a:r>
                      <a:endParaRPr lang="zh-CN" altLang="en-US" sz="2800" b="0" dirty="0">
                        <a:solidFill>
                          <a:schemeClr val="bg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鼓励</a:t>
                      </a:r>
                      <a:r>
                        <a:rPr lang="zh-CN" altLang="en-US" sz="2800" b="0" dirty="0" smtClean="0">
                          <a:solidFill>
                            <a:schemeClr val="bg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食用</a:t>
                      </a:r>
                      <a:endParaRPr lang="zh-CN" altLang="en-US" sz="2800" b="0" dirty="0">
                        <a:solidFill>
                          <a:schemeClr val="bg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bg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蔬菜</a:t>
                      </a:r>
                      <a:endParaRPr lang="zh-CN" altLang="en-US" sz="2800" b="0" dirty="0">
                        <a:solidFill>
                          <a:schemeClr val="bg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67544" y="1844824"/>
            <a:ext cx="82089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饮食原则：“四低一高”</a:t>
            </a:r>
            <a:endParaRPr lang="zh-CN" altLang="en-US" sz="2800" b="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544" y="4869160"/>
            <a:ext cx="82089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rtl="0"/>
            <a:r>
              <a:rPr kumimoji="1" lang="zh-CN" altLang="en-US" sz="2800" b="0" kern="0" dirty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内脏 </a:t>
            </a:r>
            <a:r>
              <a:rPr kumimoji="1" lang="en-US" altLang="zh-CN" sz="28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</a:t>
            </a:r>
            <a:r>
              <a:rPr kumimoji="1" lang="zh-CN" altLang="en-US" sz="2800" b="0" kern="0" dirty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鱼</a:t>
            </a:r>
            <a:r>
              <a:rPr kumimoji="1" lang="zh-CN" altLang="en-US" sz="28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、肉 </a:t>
            </a:r>
            <a:r>
              <a:rPr kumimoji="1" lang="en-US" altLang="zh-CN" sz="2800" b="0" kern="0" dirty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kumimoji="1" lang="zh-CN" altLang="en-US" sz="28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豆类 </a:t>
            </a:r>
            <a:r>
              <a:rPr kumimoji="1" lang="en-US" altLang="zh-CN" sz="2800" b="0" kern="0" dirty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kumimoji="1" lang="zh-CN" altLang="en-US" sz="2800" b="0" kern="0" dirty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叶菜 </a:t>
            </a:r>
            <a:r>
              <a:rPr kumimoji="1" lang="en-US" altLang="zh-CN" sz="2800" b="0" kern="0" dirty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kumimoji="1" lang="zh-CN" altLang="en-US" sz="2800" b="0" kern="0" dirty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谷类 </a:t>
            </a:r>
            <a:r>
              <a:rPr kumimoji="1" lang="en-US" altLang="zh-CN" sz="2800" b="0" kern="0" dirty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kumimoji="1" lang="zh-CN" altLang="en-US" sz="2800" b="0" kern="0" dirty="0" smtClean="0">
                <a:solidFill>
                  <a:srgbClr val="0005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水果</a:t>
            </a:r>
            <a:endParaRPr kumimoji="1" lang="en-US" altLang="zh-CN" sz="2800" b="0" kern="0" dirty="0">
              <a:solidFill>
                <a:srgbClr val="00051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84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40" y="4769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思考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?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内容占位符 5" descr="20121217100410609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429" y="2257406"/>
            <a:ext cx="1904993" cy="1523994"/>
          </a:xfrm>
        </p:spPr>
      </p:pic>
      <p:pic>
        <p:nvPicPr>
          <p:cNvPr id="5" name="图片 4" descr="00258PICXu3_10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97909"/>
            <a:ext cx="1500188" cy="191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内容占位符 3" descr="u=2036932599,2648191360&amp;fm=21&amp;gp=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2359710"/>
            <a:ext cx="1832384" cy="13573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5-13021PR35E2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47521"/>
            <a:ext cx="1428342" cy="174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 descr="u=1032964871,4223141596&amp;fm=21&amp;gp=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1619"/>
            <a:ext cx="1928801" cy="135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 descr="u=3997784440,3546520656&amp;fm=11&amp;gp=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357694"/>
            <a:ext cx="207170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内容占位符 3" descr="76958PICGsB_102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0123" y="4214818"/>
            <a:ext cx="2223877" cy="1357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5" descr="hezhuangniunaikatonghua_1757485_sma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143380"/>
            <a:ext cx="852696" cy="15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31640" y="1412776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67544" y="1514635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以下</a:t>
            </a:r>
            <a:r>
              <a:rPr lang="zh-CN" altLang="en-US" sz="2800" dirty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哪种</a:t>
            </a:r>
            <a:r>
              <a:rPr lang="zh-CN" altLang="en-US" sz="28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饮品适合痛风患者饮用？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40" y="4769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思考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?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内容占位符 5" descr="20121217100410609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2386424"/>
            <a:ext cx="1904993" cy="1523994"/>
          </a:xfrm>
        </p:spPr>
      </p:pic>
      <p:pic>
        <p:nvPicPr>
          <p:cNvPr id="9" name="图片 4" descr="u=3997784440,3546520656&amp;fm=11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09" y="4620553"/>
            <a:ext cx="207170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内容占位符 3" descr="76958PICGsB_10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1085" y="4297548"/>
            <a:ext cx="2223877" cy="1357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5" descr="hezhuangniunaikatonghua_1757485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67" y="2416943"/>
            <a:ext cx="852696" cy="15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31640" y="1412776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67544" y="1514635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以下</a:t>
            </a:r>
            <a:r>
              <a:rPr lang="zh-CN" altLang="en-US" sz="2800" dirty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哪种</a:t>
            </a:r>
            <a:r>
              <a:rPr lang="zh-CN" altLang="en-US" sz="28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饮品适合痛风患者饮用？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3728" y="3448753"/>
            <a:ext cx="515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  <a:endParaRPr lang="zh-CN" altLang="en-US" sz="540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17567" y="3448753"/>
            <a:ext cx="515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  <a:endParaRPr lang="zh-CN" altLang="en-US" sz="540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42432" y="5434412"/>
            <a:ext cx="515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  <a:endParaRPr lang="zh-CN" altLang="en-US" sz="540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26120" y="5305736"/>
            <a:ext cx="515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  <a:endParaRPr lang="zh-CN" altLang="en-US" sz="540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2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840" y="446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主要内容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痛风</a:t>
            </a: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患者的饮食</a:t>
            </a: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原则及目的</a:t>
            </a:r>
            <a:endParaRPr lang="en-US" altLang="zh-CN" sz="2800" dirty="0" smtClean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食物嘌呤含量规律</a:t>
            </a:r>
            <a:endParaRPr lang="en-US" altLang="zh-CN" sz="2800" dirty="0" smtClean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痛风</a:t>
            </a: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患者</a:t>
            </a: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喝什么饮品</a:t>
            </a:r>
            <a:endParaRPr lang="zh-CN" altLang="en-US" sz="28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77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40" y="4769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思考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?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图片 4" descr="00258PICXu3_10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9714"/>
            <a:ext cx="1500188" cy="191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内容占位符 3" descr="u=2036932599,2648191360&amp;fm=21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4509120"/>
            <a:ext cx="1832384" cy="13573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5-13021PR35E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69" y="2402728"/>
            <a:ext cx="1428342" cy="174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 descr="u=1032964871,4223141596&amp;fm=21&amp;gp=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97" y="4500198"/>
            <a:ext cx="1928801" cy="135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31640" y="1412776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67544" y="1514635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以下</a:t>
            </a:r>
            <a:r>
              <a:rPr lang="zh-CN" altLang="en-US" sz="2800" dirty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哪种</a:t>
            </a:r>
            <a:r>
              <a:rPr lang="zh-CN" altLang="en-US" sz="28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饮品适合痛风患者饮用？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01770" y="3597172"/>
            <a:ext cx="71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540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01770" y="5516295"/>
            <a:ext cx="712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56486" y="5583801"/>
            <a:ext cx="712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0137" y="3687793"/>
            <a:ext cx="712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endParaRPr lang="zh-CN" alt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7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内容占位符 4" descr="810a19d8bc3eb1350b66f7f2a71ea8d3fc1f44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428750"/>
            <a:ext cx="7429500" cy="4532313"/>
          </a:xfrm>
        </p:spPr>
      </p:pic>
      <p:sp>
        <p:nvSpPr>
          <p:cNvPr id="7" name="矩形 6"/>
          <p:cNvSpPr/>
          <p:nvPr/>
        </p:nvSpPr>
        <p:spPr>
          <a:xfrm>
            <a:off x="5611093" y="214290"/>
            <a:ext cx="24481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3532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0"/>
    </mc:Choice>
    <mc:Fallback xmlns="">
      <p:transition spd="slow" advTm="117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3258" y="7141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饮食原则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“四低一高”</a:t>
            </a:r>
            <a:endParaRPr lang="en-US" altLang="zh-CN" sz="2800" dirty="0" smtClean="0">
              <a:solidFill>
                <a:schemeClr val="bg2"/>
              </a:solidFill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低嘌呤</a:t>
            </a:r>
            <a:endParaRPr lang="en-US" altLang="zh-CN" sz="24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低蛋白</a:t>
            </a:r>
            <a:endParaRPr lang="en-US" altLang="zh-CN" sz="2400" dirty="0" smtClean="0">
              <a:solidFill>
                <a:schemeClr val="bg2"/>
              </a:solidFill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低脂肪</a:t>
            </a:r>
            <a:endParaRPr lang="en-US" altLang="zh-CN" sz="2400" dirty="0" smtClean="0">
              <a:solidFill>
                <a:schemeClr val="bg2"/>
              </a:solidFill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低热量</a:t>
            </a:r>
            <a:endParaRPr lang="en-US" altLang="zh-CN" sz="2400" dirty="0" smtClean="0">
              <a:solidFill>
                <a:schemeClr val="bg2"/>
              </a:solidFill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多饮水</a:t>
            </a:r>
            <a:endParaRPr lang="en-US" altLang="zh-CN" sz="2400" dirty="0" smtClean="0">
              <a:solidFill>
                <a:schemeClr val="bg2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内容占位符 3" descr="0063RKprgy726KaNfqp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19" y="2214554"/>
            <a:ext cx="5307208" cy="321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6116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饮食目的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降低血尿</a:t>
            </a: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酸水平</a:t>
            </a:r>
            <a:endParaRPr lang="en-US" altLang="zh-CN" sz="2800" dirty="0" smtClean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减少</a:t>
            </a: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痛风急性</a:t>
            </a: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发作</a:t>
            </a:r>
            <a:endParaRPr lang="en-US" altLang="zh-CN" sz="2800" dirty="0" smtClean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促进</a:t>
            </a: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及保持理想的</a:t>
            </a: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健康状态</a:t>
            </a:r>
            <a:endParaRPr lang="en-US" altLang="zh-CN" sz="2800" dirty="0" smtClean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预防</a:t>
            </a: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及恰当管理痛风患者的</a:t>
            </a: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并发症</a:t>
            </a:r>
            <a:endParaRPr lang="zh-CN" altLang="en-US" sz="28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3080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嘌呤饮食分类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60" y="1700808"/>
            <a:ext cx="739978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低嘌呤食物：</a:t>
            </a:r>
            <a:r>
              <a:rPr lang="en-US" altLang="zh-CN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&lt;25mg/100g</a:t>
            </a:r>
            <a:endParaRPr lang="zh-CN" altLang="en-US" sz="28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中嘌呤食物：</a:t>
            </a:r>
            <a:r>
              <a:rPr lang="en-US" altLang="zh-CN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25-150mg/100g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嘌呤食物：</a:t>
            </a:r>
            <a:r>
              <a:rPr lang="en-US" altLang="zh-CN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150-1000mg/100g</a:t>
            </a:r>
            <a:endParaRPr lang="en-US" altLang="zh-CN" sz="28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80" y="3743763"/>
            <a:ext cx="4572000" cy="25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15" y="3879371"/>
            <a:ext cx="2482705" cy="1506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6" y="3861048"/>
            <a:ext cx="2222231" cy="1506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9184" y="-27384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小游戏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23850" y="2057428"/>
            <a:ext cx="1528363" cy="1246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7907" y="1988411"/>
            <a:ext cx="1785132" cy="1381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208" y="1844824"/>
            <a:ext cx="2571768" cy="14589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58176" y="2210523"/>
            <a:ext cx="2036912" cy="93750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6062" y="3848141"/>
            <a:ext cx="2305248" cy="15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3275856" y="0"/>
            <a:ext cx="7772400" cy="11430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动物内脏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5500702"/>
            <a:ext cx="6468437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ACR</a:t>
            </a:r>
            <a:r>
              <a:rPr lang="zh-CN" altLang="en-US" sz="2800" b="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痛风指南：避免</a:t>
            </a:r>
            <a:r>
              <a:rPr lang="zh-CN" altLang="en-US" sz="2800" b="0" dirty="0">
                <a:latin typeface="黑体" panose="02010609060101010101" pitchFamily="49" charset="-122"/>
                <a:ea typeface="黑体" panose="02010609060101010101" pitchFamily="49" charset="-122"/>
              </a:rPr>
              <a:t>进食富含嘌呤的内脏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97" y="1488288"/>
            <a:ext cx="5619750" cy="3810000"/>
          </a:xfrm>
        </p:spPr>
      </p:pic>
      <p:sp>
        <p:nvSpPr>
          <p:cNvPr id="2" name="文本框 1"/>
          <p:cNvSpPr txBox="1"/>
          <p:nvPr/>
        </p:nvSpPr>
        <p:spPr>
          <a:xfrm>
            <a:off x="75156" y="4005064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胰：</a:t>
            </a:r>
            <a:r>
              <a:rPr lang="en-US" altLang="zh-CN" dirty="0" smtClean="0">
                <a:solidFill>
                  <a:schemeClr val="bg2"/>
                </a:solidFill>
              </a:rPr>
              <a:t>825mg/100g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0"/>
    </mc:Choice>
    <mc:Fallback xmlns="">
      <p:transition spd="slow" advTm="117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3280320" y="-24"/>
            <a:ext cx="7772400" cy="114300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海鲜类</a:t>
            </a:r>
          </a:p>
        </p:txBody>
      </p:sp>
      <p:pic>
        <p:nvPicPr>
          <p:cNvPr id="30723" name="内容占位符 3" descr="3166952_3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500313"/>
            <a:ext cx="3300413" cy="1517650"/>
          </a:xfrm>
        </p:spPr>
      </p:pic>
      <p:pic>
        <p:nvPicPr>
          <p:cNvPr id="30724" name="图片 4" descr="000000000105865825_5_800x8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11" descr="20151023170644_692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109788"/>
            <a:ext cx="26162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7" y="4834606"/>
            <a:ext cx="7704857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ACR</a:t>
            </a:r>
            <a:r>
              <a:rPr lang="zh-CN" altLang="en-US" sz="2800" b="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痛风指南：限制</a:t>
            </a:r>
            <a:r>
              <a:rPr lang="zh-CN" altLang="en-US" sz="2800" b="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  <a:r>
              <a:rPr lang="zh-CN" altLang="en-US" sz="2800" b="0" dirty="0">
                <a:latin typeface="黑体" panose="02010609060101010101" pitchFamily="49" charset="-122"/>
                <a:ea typeface="黑体" panose="02010609060101010101" pitchFamily="49" charset="-122"/>
              </a:rPr>
              <a:t>嘌呤海鲜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59832" y="4211764"/>
            <a:ext cx="20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沙丁鱼：</a:t>
            </a:r>
            <a:r>
              <a:rPr lang="en-US" altLang="zh-CN" dirty="0" smtClean="0">
                <a:solidFill>
                  <a:schemeClr val="bg2"/>
                </a:solidFill>
              </a:rPr>
              <a:t>295mg/100g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0"/>
    </mc:Choice>
    <mc:Fallback xmlns="">
      <p:transition spd="slow" advTm="117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标题 1"/>
          <p:cNvSpPr>
            <a:spLocks noGrp="1"/>
          </p:cNvSpPr>
          <p:nvPr>
            <p:ph type="title"/>
          </p:nvPr>
        </p:nvSpPr>
        <p:spPr>
          <a:xfrm>
            <a:off x="3714744" y="0"/>
            <a:ext cx="7772400" cy="1143000"/>
          </a:xfrm>
        </p:spPr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肉类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564" y="4430778"/>
            <a:ext cx="7465651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ACR</a:t>
            </a:r>
            <a:r>
              <a:rPr lang="zh-CN" altLang="en-US" sz="2800" b="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痛风指南：</a:t>
            </a:r>
            <a:endParaRPr lang="en-US" altLang="zh-CN" sz="2800" b="0" dirty="0" smtClean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限制</a:t>
            </a:r>
            <a:r>
              <a:rPr lang="zh-CN" altLang="en-US" sz="28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猪肉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、牛肉、羊肉等肉类的摄入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248472" cy="25781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13521" y="2845858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猪肉：</a:t>
            </a:r>
            <a:r>
              <a:rPr lang="en-US" altLang="zh-CN" dirty="0" smtClean="0">
                <a:solidFill>
                  <a:schemeClr val="bg2"/>
                </a:solidFill>
              </a:rPr>
              <a:t>48mg/100g</a:t>
            </a:r>
          </a:p>
        </p:txBody>
      </p:sp>
    </p:spTree>
    <p:extLst>
      <p:ext uri="{BB962C8B-B14F-4D97-AF65-F5344CB8AC3E}">
        <p14:creationId xmlns:p14="http://schemas.microsoft.com/office/powerpoint/2010/main" val="24827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0"/>
    </mc:Choice>
    <mc:Fallback xmlns="">
      <p:transition spd="slow" advTm="117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359</Words>
  <Application>Microsoft Office PowerPoint</Application>
  <PresentationFormat>全屏显示(4:3)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宋体</vt:lpstr>
      <vt:lpstr>微软雅黑</vt:lpstr>
      <vt:lpstr>Arial</vt:lpstr>
      <vt:lpstr>Garamond</vt:lpstr>
      <vt:lpstr>Times New Roman</vt:lpstr>
      <vt:lpstr>Wingdings</vt:lpstr>
      <vt:lpstr>Stream</vt:lpstr>
      <vt:lpstr>PowerPoint 演示文稿</vt:lpstr>
      <vt:lpstr>主要内容</vt:lpstr>
      <vt:lpstr>饮食原则</vt:lpstr>
      <vt:lpstr>饮食目的</vt:lpstr>
      <vt:lpstr>嘌呤饮食分类</vt:lpstr>
      <vt:lpstr>小游戏</vt:lpstr>
      <vt:lpstr>动物内脏</vt:lpstr>
      <vt:lpstr>海鲜类</vt:lpstr>
      <vt:lpstr>肉类</vt:lpstr>
      <vt:lpstr>豆制品</vt:lpstr>
      <vt:lpstr>蔬菜类</vt:lpstr>
      <vt:lpstr>谷类</vt:lpstr>
      <vt:lpstr>水果类</vt:lpstr>
      <vt:lpstr>食物中嘌呤含量表</vt:lpstr>
      <vt:lpstr>食物嘌呤含量规律</vt:lpstr>
      <vt:lpstr>小游戏</vt:lpstr>
      <vt:lpstr>小结</vt:lpstr>
      <vt:lpstr>思考?</vt:lpstr>
      <vt:lpstr>思考?</vt:lpstr>
      <vt:lpstr>思考?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gaofeng</cp:lastModifiedBy>
  <cp:revision>1904</cp:revision>
  <dcterms:created xsi:type="dcterms:W3CDTF">2005-12-01T06:02:18Z</dcterms:created>
  <dcterms:modified xsi:type="dcterms:W3CDTF">2018-04-16T12:18:38Z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