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4"/>
  </p:handoutMasterIdLst>
  <p:sldIdLst>
    <p:sldId id="258" r:id="rId3"/>
    <p:sldId id="294" r:id="rId4"/>
    <p:sldId id="276" r:id="rId5"/>
    <p:sldId id="284" r:id="rId6"/>
    <p:sldId id="279" r:id="rId7"/>
    <p:sldId id="267" r:id="rId8"/>
    <p:sldId id="261" r:id="rId9"/>
    <p:sldId id="262" r:id="rId10"/>
    <p:sldId id="316" r:id="rId11"/>
    <p:sldId id="263" r:id="rId12"/>
    <p:sldId id="264" r:id="rId13"/>
    <p:sldId id="265" r:id="rId14"/>
    <p:sldId id="278" r:id="rId15"/>
    <p:sldId id="297" r:id="rId16"/>
    <p:sldId id="299" r:id="rId17"/>
    <p:sldId id="283" r:id="rId18"/>
    <p:sldId id="281" r:id="rId19"/>
    <p:sldId id="305" r:id="rId20"/>
    <p:sldId id="314" r:id="rId21"/>
    <p:sldId id="275" r:id="rId22"/>
    <p:sldId id="271" r:id="rId23"/>
    <p:sldId id="277" r:id="rId24"/>
    <p:sldId id="272" r:id="rId25"/>
    <p:sldId id="291" r:id="rId26"/>
    <p:sldId id="300" r:id="rId27"/>
    <p:sldId id="306" r:id="rId28"/>
    <p:sldId id="259" r:id="rId29"/>
    <p:sldId id="312" r:id="rId30"/>
    <p:sldId id="307" r:id="rId31"/>
    <p:sldId id="295" r:id="rId32"/>
    <p:sldId id="311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9"/>
    <p:restoredTop sz="95196"/>
  </p:normalViewPr>
  <p:slideViewPr>
    <p:cSldViewPr snapToGrid="0" snapToObjects="1">
      <p:cViewPr varScale="1">
        <p:scale>
          <a:sx n="87" d="100"/>
          <a:sy n="87" d="100"/>
        </p:scale>
        <p:origin x="904" y="184"/>
      </p:cViewPr>
      <p:guideLst>
        <p:guide orient="horz" pos="2164"/>
        <p:guide pos="38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DB29E9-CF50-BF47-B066-2F82D1D94C6F}" type="doc">
      <dgm:prSet loTypeId="urn:microsoft.com/office/officeart/2005/8/layout/vList2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8467836F-D9C8-704F-94A4-03D339418D1F}" type="pres">
      <dgm:prSet presAssocID="{47DB29E9-CF50-BF47-B066-2F82D1D94C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2A348E7-2A0D-444E-82EF-00C5713792FA}" type="presOf" srcId="{47DB29E9-CF50-BF47-B066-2F82D1D94C6F}" destId="{8467836F-D9C8-704F-94A4-03D339418D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1A642-83E2-44EF-B3AE-8EF5528E4C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44F4B-E2B3-498D-8B6C-1DED4AC125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1069-89C2-D845-BE3B-4C0695A9FFF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3492-591C-EC43-803C-560726EB120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1069-89C2-D845-BE3B-4C0695A9FFF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3492-591C-EC43-803C-560726EB120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1069-89C2-D845-BE3B-4C0695A9FFF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3492-591C-EC43-803C-560726EB120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1069-89C2-D845-BE3B-4C0695A9FFF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3492-591C-EC43-803C-560726EB120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1069-89C2-D845-BE3B-4C0695A9FFF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3492-591C-EC43-803C-560726EB120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1069-89C2-D845-BE3B-4C0695A9FFF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3492-591C-EC43-803C-560726EB120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1069-89C2-D845-BE3B-4C0695A9FFF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3492-591C-EC43-803C-560726EB120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1069-89C2-D845-BE3B-4C0695A9FFF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3492-591C-EC43-803C-560726EB120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1069-89C2-D845-BE3B-4C0695A9FFF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3492-591C-EC43-803C-560726EB120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1069-89C2-D845-BE3B-4C0695A9FFF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3492-591C-EC43-803C-560726EB120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1069-89C2-D845-BE3B-4C0695A9FFF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3492-591C-EC43-803C-560726EB120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61069-89C2-D845-BE3B-4C0695A9FFF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E3492-591C-EC43-803C-560726EB120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jpeg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1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" descr="D:\hospital VI\北大医院\jpg\北大医院VI\其他\ppt.jpg\1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811" y="7142"/>
            <a:ext cx="9134475" cy="68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kumimoji="1" lang="zh-CN" altLang="en-US" sz="4400" b="1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慢阻肺患者的自我管理</a:t>
            </a:r>
            <a:endParaRPr lang="zh-CN" altLang="en-US" sz="4400" b="1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r>
              <a:rPr kumimoji="1" lang="zh-CN" altLang="en-US" sz="3200" dirty="0" smtClean="0"/>
              <a:t>北京大学第一医院呼吸科       华莉</a:t>
            </a:r>
            <a:endParaRPr kumimoji="1" lang="zh-CN" altLang="en-US" sz="3200" dirty="0" smtClean="0"/>
          </a:p>
          <a:p>
            <a:endParaRPr kumimoji="1" lang="zh-CN" altLang="en-US" sz="3200" dirty="0" smtClean="0"/>
          </a:p>
          <a:p>
            <a:r>
              <a:rPr kumimoji="1" lang="en-US" altLang="zh-CN" sz="3200" dirty="0" smtClean="0"/>
              <a:t>2018-12-12</a:t>
            </a:r>
            <a:endParaRPr kumimoji="1" lang="zh-CN" altLang="en-US" sz="3200" dirty="0" smtClean="0"/>
          </a:p>
          <a:p>
            <a:endParaRPr lang="zh-CN" alt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" descr="D:\hospital VI\北大医院\jpg\北大医院VI\其他\ppt.jpg\1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89" y="-14288"/>
            <a:ext cx="916305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9289" y="4409768"/>
            <a:ext cx="9163050" cy="1360089"/>
          </a:xfrm>
        </p:spPr>
        <p:txBody>
          <a:bodyPr>
            <a:norm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过敏因素</a:t>
            </a:r>
            <a:r>
              <a:rPr lang="zh-CN" altLang="en-US" sz="4400" b="1" dirty="0" smtClean="0">
                <a:latin typeface="幼圆" panose="02010509060101010101" charset="-122"/>
                <a:ea typeface="幼圆" panose="02010509060101010101" charset="-122"/>
              </a:rPr>
              <a:t>：  </a:t>
            </a:r>
            <a:r>
              <a:rPr lang="zh-CN" altLang="en-US" sz="4000" dirty="0" smtClean="0">
                <a:latin typeface="幼圆" panose="02010509060101010101" charset="-122"/>
                <a:ea typeface="幼圆" panose="02010509060101010101" charset="-122"/>
              </a:rPr>
              <a:t>与慢性支气管炎的发病有一定关系，尤其是喘息型慢性支气管炎</a:t>
            </a:r>
            <a:endParaRPr lang="zh-CN" altLang="en-US" sz="4000" dirty="0" smtClean="0"/>
          </a:p>
        </p:txBody>
      </p:sp>
      <p:sp>
        <p:nvSpPr>
          <p:cNvPr id="2" name="矩形 1"/>
          <p:cNvSpPr/>
          <p:nvPr/>
        </p:nvSpPr>
        <p:spPr>
          <a:xfrm>
            <a:off x="1389289" y="1415846"/>
            <a:ext cx="916305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感染：</a:t>
            </a:r>
            <a:r>
              <a:rPr lang="zh-CN" altLang="en-US" sz="4000" dirty="0" smtClean="0">
                <a:latin typeface="幼圆" panose="02010509060101010101" charset="-122"/>
                <a:ea typeface="幼圆" panose="02010509060101010101" charset="-122"/>
              </a:rPr>
              <a:t>是导致慢性</a:t>
            </a:r>
            <a:r>
              <a:rPr lang="zh-CN" altLang="en-US" sz="4000" dirty="0">
                <a:latin typeface="幼圆" panose="02010509060101010101" charset="-122"/>
                <a:ea typeface="幼圆" panose="02010509060101010101" charset="-122"/>
              </a:rPr>
              <a:t>支气管炎发病和加剧的另一重要因素</a:t>
            </a:r>
            <a:r>
              <a:rPr lang="zh-CN" altLang="en-US" sz="4000" dirty="0" smtClean="0">
                <a:latin typeface="幼圆" panose="02010509060101010101" charset="-122"/>
                <a:ea typeface="幼圆" panose="02010509060101010101" charset="-122"/>
              </a:rPr>
              <a:t>。老年人</a:t>
            </a:r>
            <a:r>
              <a:rPr lang="zh-CN" altLang="en-US" sz="4000" dirty="0">
                <a:latin typeface="幼圆" panose="02010509060101010101" charset="-122"/>
                <a:ea typeface="幼圆" panose="02010509060101010101" charset="-122"/>
              </a:rPr>
              <a:t>呼吸道粘膜萎缩老化，气道加温加湿及清洁能力下降</a:t>
            </a:r>
            <a:r>
              <a:rPr lang="zh-CN" altLang="en-US" sz="4000" dirty="0" smtClean="0">
                <a:latin typeface="幼圆" panose="02010509060101010101" charset="-122"/>
                <a:ea typeface="幼圆" panose="02010509060101010101" charset="-122"/>
              </a:rPr>
              <a:t>，易受细菌病毒 入侵</a:t>
            </a:r>
            <a:r>
              <a:rPr lang="zh-CN" altLang="en-US" sz="4000" dirty="0">
                <a:latin typeface="幼圆" panose="02010509060101010101" charset="-122"/>
                <a:ea typeface="幼圆" panose="02010509060101010101" charset="-122"/>
              </a:rPr>
              <a:t>。</a:t>
            </a:r>
            <a:endParaRPr lang="zh-CN" altLang="en-US" sz="4000" dirty="0">
              <a:latin typeface="幼圆" panose="02010509060101010101" charset="-122"/>
              <a:ea typeface="幼圆" panose="02010509060101010101" charset="-122"/>
            </a:endParaRPr>
          </a:p>
          <a:p>
            <a:endParaRPr lang="zh-CN" altLang="en-US" sz="4000" dirty="0" smtClean="0">
              <a:latin typeface="幼圆" panose="02010509060101010101" charset="-122"/>
              <a:ea typeface="幼圆" panose="020105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" descr="D:\hospital VI\北大医院\jpg\北大医院VI\其他\ppt.jpg\1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89" y="-14288"/>
            <a:ext cx="916305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kumimoji="1" lang="zh-CN" altLang="en-US" sz="3200" dirty="0" smtClean="0"/>
          </a:p>
          <a:p>
            <a:endParaRPr lang="zh-CN" altLang="en-US" sz="3200" dirty="0" smtClean="0"/>
          </a:p>
        </p:txBody>
      </p:sp>
      <p:sp>
        <p:nvSpPr>
          <p:cNvPr id="2" name="矩形 1"/>
          <p:cNvSpPr/>
          <p:nvPr/>
        </p:nvSpPr>
        <p:spPr>
          <a:xfrm>
            <a:off x="1533831" y="1474838"/>
            <a:ext cx="901850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其它因素：</a:t>
            </a:r>
            <a:endParaRPr lang="zh-CN" altLang="en-US" sz="4400" b="1" dirty="0" smtClean="0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4000" b="1" dirty="0" smtClean="0">
                <a:latin typeface="幼圆" panose="02010509060101010101" charset="-122"/>
                <a:ea typeface="幼圆" panose="02010509060101010101" charset="-122"/>
              </a:rPr>
              <a:t>气候变化，尤其是冷空气能引起黏液分泌增加，减弱支气管纤毛运动。</a:t>
            </a:r>
            <a:endParaRPr lang="zh-CN" altLang="en-US" sz="4000" b="1" dirty="0" smtClean="0">
              <a:latin typeface="幼圆" panose="02010509060101010101" charset="-122"/>
              <a:ea typeface="幼圆" panose="02010509060101010101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4000" b="1" dirty="0" smtClean="0">
                <a:latin typeface="幼圆" panose="02010509060101010101" charset="-122"/>
                <a:ea typeface="幼圆" panose="02010509060101010101" charset="-122"/>
              </a:rPr>
              <a:t>老年人和肾上腺皮质功能减退，喉头反射减弱，呼吸道防御功能差。</a:t>
            </a:r>
            <a:endParaRPr lang="zh-CN" altLang="en-US" sz="4000" b="1" dirty="0" smtClean="0">
              <a:latin typeface="幼圆" panose="02010509060101010101" charset="-122"/>
              <a:ea typeface="幼圆" panose="02010509060101010101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4000" b="1" dirty="0" smtClean="0">
                <a:latin typeface="幼圆" panose="02010509060101010101" charset="-122"/>
                <a:ea typeface="幼圆" panose="02010509060101010101" charset="-122"/>
              </a:rPr>
              <a:t>维生素</a:t>
            </a:r>
            <a:r>
              <a:rPr lang="en-US" altLang="zh-CN" sz="4000" b="1" dirty="0" smtClean="0">
                <a:latin typeface="幼圆" panose="02010509060101010101" charset="-122"/>
                <a:ea typeface="幼圆" panose="02010509060101010101" charset="-122"/>
              </a:rPr>
              <a:t>A</a:t>
            </a:r>
            <a:r>
              <a:rPr lang="zh-CN" altLang="en-US" sz="4000" b="1" dirty="0" smtClean="0">
                <a:latin typeface="幼圆" panose="02010509060101010101" charset="-122"/>
                <a:ea typeface="幼圆" panose="02010509060101010101" charset="-122"/>
              </a:rPr>
              <a:t>、维生素</a:t>
            </a:r>
            <a:r>
              <a:rPr lang="en-US" altLang="zh-CN" sz="4000" b="1" dirty="0" smtClean="0">
                <a:latin typeface="幼圆" panose="02010509060101010101" charset="-122"/>
                <a:ea typeface="幼圆" panose="02010509060101010101" charset="-122"/>
              </a:rPr>
              <a:t>C</a:t>
            </a:r>
            <a:r>
              <a:rPr lang="zh-CN" altLang="en-US" sz="4000" b="1" dirty="0" smtClean="0">
                <a:latin typeface="幼圆" panose="02010509060101010101" charset="-122"/>
                <a:ea typeface="幼圆" panose="02010509060101010101" charset="-122"/>
              </a:rPr>
              <a:t>等营养物质缺乏也伴有慢性支气管炎发病增加。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" descr="D:\hospital VI\北大医院\jpg\北大医院VI\其他\ppt.jpg\1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35" y="-14288"/>
            <a:ext cx="916305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8917" y="1710813"/>
            <a:ext cx="8528955" cy="4572527"/>
          </a:xfrm>
        </p:spPr>
        <p:txBody>
          <a:bodyPr>
            <a:normAutofit/>
          </a:bodyPr>
          <a:lstStyle/>
          <a:p>
            <a:endParaRPr kumimoji="1" lang="zh-CN" altLang="en-US" sz="3200" dirty="0" smtClean="0"/>
          </a:p>
          <a:p>
            <a:pPr algn="l">
              <a:lnSpc>
                <a:spcPct val="80000"/>
              </a:lnSpc>
            </a:pPr>
            <a:r>
              <a:rPr lang="zh-CN" altLang="en-US" b="1" dirty="0" smtClean="0">
                <a:latin typeface="幼圆" panose="02010509060101010101" charset="-122"/>
                <a:ea typeface="幼圆" panose="02010509060101010101" charset="-122"/>
              </a:rPr>
              <a:t>发病初期患者常无明显不适，等到呼吸困难严重时才求医，而</a:t>
            </a:r>
            <a:endParaRPr lang="zh-CN" altLang="en-US" b="1" dirty="0" smtClean="0">
              <a:latin typeface="幼圆" panose="02010509060101010101" charset="-122"/>
              <a:ea typeface="幼圆" panose="02010509060101010101" charset="-122"/>
            </a:endParaRPr>
          </a:p>
          <a:p>
            <a:pPr algn="l">
              <a:lnSpc>
                <a:spcPct val="80000"/>
              </a:lnSpc>
            </a:pPr>
            <a:r>
              <a:rPr lang="zh-CN" altLang="en-US" b="1" dirty="0" smtClean="0">
                <a:latin typeface="幼圆" panose="02010509060101010101" charset="-122"/>
                <a:ea typeface="幼圆" panose="02010509060101010101" charset="-122"/>
              </a:rPr>
              <a:t>这时病情已经进展到中度以上。 </a:t>
            </a:r>
            <a:endParaRPr lang="zh-CN" altLang="en-US" b="1" dirty="0" smtClean="0">
              <a:latin typeface="幼圆" panose="02010509060101010101" charset="-122"/>
              <a:ea typeface="幼圆" panose="02010509060101010101" charset="-122"/>
            </a:endParaRPr>
          </a:p>
          <a:p>
            <a:pPr indent="541655" algn="l">
              <a:lnSpc>
                <a:spcPct val="80000"/>
              </a:lnSpc>
            </a:pPr>
            <a:r>
              <a:rPr lang="en-US" altLang="zh-CN" b="1" dirty="0" smtClean="0">
                <a:latin typeface="幼圆" panose="02010509060101010101" charset="-122"/>
                <a:ea typeface="幼圆" panose="02010509060101010101" charset="-122"/>
              </a:rPr>
              <a:t>1.</a:t>
            </a:r>
            <a:r>
              <a:rPr lang="zh-CN" altLang="en-US" b="1" dirty="0">
                <a:latin typeface="幼圆" panose="02010509060101010101" charset="-122"/>
                <a:ea typeface="幼圆" panose="02010509060101010101" charset="-122"/>
              </a:rPr>
              <a:t>你的年纪是否超过</a:t>
            </a:r>
            <a:r>
              <a:rPr lang="en-US" altLang="zh-CN" b="1" dirty="0">
                <a:latin typeface="幼圆" panose="02010509060101010101" charset="-122"/>
                <a:ea typeface="幼圆" panose="02010509060101010101" charset="-122"/>
              </a:rPr>
              <a:t>40</a:t>
            </a:r>
            <a:r>
              <a:rPr lang="zh-CN" altLang="en-US" b="1" dirty="0">
                <a:latin typeface="幼圆" panose="02010509060101010101" charset="-122"/>
                <a:ea typeface="幼圆" panose="02010509060101010101" charset="-122"/>
              </a:rPr>
              <a:t>岁</a:t>
            </a:r>
            <a:r>
              <a:rPr lang="en-US" altLang="zh-CN" b="1" dirty="0">
                <a:latin typeface="幼圆" panose="02010509060101010101" charset="-122"/>
                <a:ea typeface="幼圆" panose="02010509060101010101" charset="-122"/>
              </a:rPr>
              <a:t>? </a:t>
            </a:r>
            <a:endParaRPr lang="en-US" altLang="zh-CN" b="1" dirty="0">
              <a:latin typeface="幼圆" panose="02010509060101010101" charset="-122"/>
              <a:ea typeface="幼圆" panose="02010509060101010101" charset="-122"/>
            </a:endParaRPr>
          </a:p>
          <a:p>
            <a:pPr indent="541655" algn="l">
              <a:lnSpc>
                <a:spcPct val="80000"/>
              </a:lnSpc>
            </a:pPr>
            <a:r>
              <a:rPr lang="en-US" altLang="zh-CN" b="1" dirty="0" smtClean="0">
                <a:latin typeface="幼圆" panose="02010509060101010101" charset="-122"/>
                <a:ea typeface="幼圆" panose="02010509060101010101" charset="-122"/>
              </a:rPr>
              <a:t>2.</a:t>
            </a:r>
            <a:r>
              <a:rPr lang="zh-CN" altLang="en-US" b="1" dirty="0">
                <a:latin typeface="幼圆" panose="02010509060101010101" charset="-122"/>
                <a:ea typeface="幼圆" panose="02010509060101010101" charset="-122"/>
              </a:rPr>
              <a:t>你现在是否吸烟，或者你曾经吸烟？ </a:t>
            </a:r>
            <a:endParaRPr lang="zh-CN" altLang="en-US" b="1" dirty="0">
              <a:latin typeface="幼圆" panose="02010509060101010101" charset="-122"/>
              <a:ea typeface="幼圆" panose="02010509060101010101" charset="-122"/>
            </a:endParaRPr>
          </a:p>
          <a:p>
            <a:pPr indent="541655" algn="l">
              <a:lnSpc>
                <a:spcPct val="80000"/>
              </a:lnSpc>
            </a:pPr>
            <a:r>
              <a:rPr lang="en-US" altLang="zh-CN" b="1" dirty="0" smtClean="0">
                <a:latin typeface="幼圆" panose="02010509060101010101" charset="-122"/>
                <a:ea typeface="幼圆" panose="02010509060101010101" charset="-122"/>
              </a:rPr>
              <a:t>3. </a:t>
            </a:r>
            <a:r>
              <a:rPr lang="zh-CN" altLang="en-US" b="1" dirty="0" smtClean="0">
                <a:latin typeface="幼圆" panose="02010509060101010101" charset="-122"/>
                <a:ea typeface="幼圆" panose="02010509060101010101" charset="-122"/>
              </a:rPr>
              <a:t>你是否比同龄人更容易感觉气短？ </a:t>
            </a:r>
            <a:endParaRPr lang="zh-CN" altLang="en-US" b="1" dirty="0" smtClean="0">
              <a:latin typeface="幼圆" panose="02010509060101010101" charset="-122"/>
              <a:ea typeface="幼圆" panose="02010509060101010101" charset="-122"/>
            </a:endParaRPr>
          </a:p>
          <a:p>
            <a:pPr indent="541655" algn="l">
              <a:lnSpc>
                <a:spcPct val="80000"/>
              </a:lnSpc>
            </a:pPr>
            <a:r>
              <a:rPr lang="en-US" altLang="zh-CN" b="1" dirty="0" smtClean="0">
                <a:latin typeface="幼圆" panose="02010509060101010101" charset="-122"/>
                <a:ea typeface="幼圆" panose="02010509060101010101" charset="-122"/>
              </a:rPr>
              <a:t>4.</a:t>
            </a:r>
            <a:r>
              <a:rPr lang="zh-CN" altLang="en-US" b="1" dirty="0" smtClean="0">
                <a:latin typeface="幼圆" panose="02010509060101010101" charset="-122"/>
                <a:ea typeface="幼圆" panose="02010509060101010101" charset="-122"/>
              </a:rPr>
              <a:t>你是否经常咳嗽？每天</a:t>
            </a:r>
            <a:r>
              <a:rPr lang="zh-CN" altLang="en-US" b="1" dirty="0">
                <a:latin typeface="幼圆" panose="02010509060101010101" charset="-122"/>
                <a:ea typeface="幼圆" panose="02010509060101010101" charset="-122"/>
              </a:rPr>
              <a:t>咳嗽数次</a:t>
            </a:r>
            <a:r>
              <a:rPr lang="en-US" altLang="zh-CN" b="1" dirty="0">
                <a:latin typeface="幼圆" panose="02010509060101010101" charset="-122"/>
                <a:ea typeface="幼圆" panose="02010509060101010101" charset="-122"/>
              </a:rPr>
              <a:t>? </a:t>
            </a:r>
            <a:endParaRPr lang="en-US" altLang="zh-CN" b="1" dirty="0">
              <a:latin typeface="幼圆" panose="02010509060101010101" charset="-122"/>
              <a:ea typeface="幼圆" panose="02010509060101010101" charset="-122"/>
            </a:endParaRPr>
          </a:p>
          <a:p>
            <a:pPr indent="541655" algn="l">
              <a:lnSpc>
                <a:spcPct val="80000"/>
              </a:lnSpc>
            </a:pPr>
            <a:r>
              <a:rPr lang="en-US" altLang="zh-CN" b="1" dirty="0" smtClean="0">
                <a:latin typeface="幼圆" panose="02010509060101010101" charset="-122"/>
                <a:ea typeface="幼圆" panose="02010509060101010101" charset="-122"/>
              </a:rPr>
              <a:t>5.</a:t>
            </a:r>
            <a:r>
              <a:rPr lang="zh-CN" altLang="en-US" b="1" dirty="0" smtClean="0">
                <a:latin typeface="幼圆" panose="02010509060101010101" charset="-122"/>
                <a:ea typeface="幼圆" panose="02010509060101010101" charset="-122"/>
              </a:rPr>
              <a:t>你是否经常</a:t>
            </a:r>
            <a:r>
              <a:rPr lang="zh-CN" altLang="en-US" b="1" dirty="0">
                <a:latin typeface="幼圆" panose="02010509060101010101" charset="-122"/>
                <a:ea typeface="幼圆" panose="02010509060101010101" charset="-122"/>
              </a:rPr>
              <a:t>有痰</a:t>
            </a:r>
            <a:r>
              <a:rPr lang="en-US" altLang="zh-CN" b="1" dirty="0">
                <a:latin typeface="幼圆" panose="02010509060101010101" charset="-122"/>
                <a:ea typeface="幼圆" panose="02010509060101010101" charset="-122"/>
              </a:rPr>
              <a:t>? </a:t>
            </a:r>
            <a:endParaRPr lang="en-US" altLang="zh-CN" b="1" dirty="0">
              <a:latin typeface="幼圆" panose="02010509060101010101" charset="-122"/>
              <a:ea typeface="幼圆" panose="02010509060101010101" charset="-122"/>
            </a:endParaRPr>
          </a:p>
          <a:p>
            <a:pPr algn="l">
              <a:lnSpc>
                <a:spcPct val="8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如果有三个以上问题回答“是”，应立刻向医生咨询</a:t>
            </a:r>
            <a:r>
              <a:rPr lang="en-US" altLang="zh-CN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,</a:t>
            </a:r>
            <a:r>
              <a:rPr lang="zh-CN" altLang="en-US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并进行肺功</a:t>
            </a:r>
            <a:endParaRPr lang="zh-CN" altLang="en-US" b="1" dirty="0" smtClean="0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</a:endParaRPr>
          </a:p>
          <a:p>
            <a:pPr algn="l">
              <a:lnSpc>
                <a:spcPct val="8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能检查，有助于早期诊断，并得到早期治疗。</a:t>
            </a:r>
            <a:endParaRPr lang="zh-CN" altLang="en-US" b="1" dirty="0" smtClean="0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</a:endParaRPr>
          </a:p>
          <a:p>
            <a:endParaRPr lang="zh-CN" altLang="en-US" sz="3200" dirty="0" smtClean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047135" y="884902"/>
            <a:ext cx="9272521" cy="1092435"/>
          </a:xfrm>
        </p:spPr>
        <p:txBody>
          <a:bodyPr>
            <a:noAutofit/>
          </a:bodyPr>
          <a:lstStyle/>
          <a:p>
            <a:r>
              <a:rPr lang="zh-CN" altLang="en-US" sz="4400" b="1" dirty="0" smtClean="0">
                <a:solidFill>
                  <a:srgbClr val="800000"/>
                </a:solidFill>
                <a:ea typeface="华文行楷" panose="02010800040101010101" charset="-122"/>
              </a:rPr>
              <a:t>怎样判断自己可能患有慢阻肺？</a:t>
            </a:r>
            <a:endParaRPr kumimoji="1" lang="zh-CN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kumimoji="1" lang="zh-CN" altLang="en-US" sz="3200" dirty="0" smtClean="0"/>
          </a:p>
          <a:p>
            <a:endParaRPr lang="zh-CN" altLang="en-US" sz="3200" dirty="0" smtClean="0"/>
          </a:p>
        </p:txBody>
      </p:sp>
      <p:pic>
        <p:nvPicPr>
          <p:cNvPr id="6" name="Picture 7" descr="D:\hospital VI\北大医院\jpg\北大医院VI\其他\ppt.jpg\1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755" y="0"/>
            <a:ext cx="916305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2241755" y="2110773"/>
            <a:ext cx="7933345" cy="2651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000" b="1" dirty="0" smtClean="0">
              <a:latin typeface="文鼎CS大黑" pitchFamily="49" charset="-122"/>
              <a:ea typeface="文鼎CS大黑" pitchFamily="49" charset="-122"/>
            </a:endParaRPr>
          </a:p>
          <a:p>
            <a:endParaRPr lang="zh-CN" altLang="en-US" sz="3000" b="1" dirty="0" smtClean="0">
              <a:latin typeface="文鼎CS大黑" pitchFamily="49" charset="-122"/>
              <a:ea typeface="文鼎CS大黑" pitchFamily="49" charset="-122"/>
            </a:endParaRPr>
          </a:p>
          <a:p>
            <a:endParaRPr lang="zh-CN" altLang="en-US" sz="3000" b="1" dirty="0">
              <a:latin typeface="文鼎CS大黑" pitchFamily="49" charset="-122"/>
              <a:ea typeface="文鼎CS大黑" pitchFamily="49" charset="-122"/>
            </a:endParaRPr>
          </a:p>
          <a:p>
            <a:endParaRPr lang="zh-CN" altLang="en-US" sz="3000" b="1" dirty="0" smtClean="0">
              <a:latin typeface="文鼎CS大黑" pitchFamily="49" charset="-122"/>
              <a:ea typeface="文鼎CS大黑" pitchFamily="49" charset="-122"/>
            </a:endParaRPr>
          </a:p>
          <a:p>
            <a:endParaRPr lang="zh-CN" altLang="en-US" sz="3000" b="1" dirty="0">
              <a:latin typeface="文鼎CS大黑" pitchFamily="49" charset="-122"/>
              <a:ea typeface="文鼎CS大黑" pitchFamily="49" charset="-122"/>
            </a:endParaRPr>
          </a:p>
          <a:p>
            <a:endParaRPr lang="zh-CN" altLang="en-US" sz="3000" b="1" dirty="0" smtClean="0">
              <a:latin typeface="文鼎CS大黑" pitchFamily="49" charset="-122"/>
              <a:ea typeface="文鼎CS大黑" pitchFamily="49" charset="-122"/>
            </a:endParaRPr>
          </a:p>
          <a:p>
            <a:r>
              <a:rPr lang="zh-CN" altLang="en-US" sz="5400" dirty="0"/>
              <a:t>慢阻肺的诊断</a:t>
            </a:r>
            <a:endParaRPr lang="zh-CN" altLang="en-US" sz="5400" dirty="0"/>
          </a:p>
        </p:txBody>
      </p:sp>
      <p:sp>
        <p:nvSpPr>
          <p:cNvPr id="2" name="矩形 1"/>
          <p:cNvSpPr/>
          <p:nvPr/>
        </p:nvSpPr>
        <p:spPr>
          <a:xfrm>
            <a:off x="2241754" y="2652711"/>
            <a:ext cx="3260973" cy="236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5000"/>
              </a:spcBef>
              <a:spcAft>
                <a:spcPct val="5000"/>
              </a:spcAft>
            </a:pPr>
            <a:r>
              <a:rPr lang="zh-CN" altLang="en-US" sz="3200" dirty="0">
                <a:latin typeface="黑体" panose="02010609060101010101" pitchFamily="49" charset="-122"/>
              </a:rPr>
              <a:t>症状（</a:t>
            </a:r>
            <a:r>
              <a:rPr lang="en-US" altLang="zh-CN" sz="3200" dirty="0">
                <a:latin typeface="黑体" panose="02010609060101010101" pitchFamily="49" charset="-122"/>
              </a:rPr>
              <a:t>40</a:t>
            </a:r>
            <a:r>
              <a:rPr lang="zh-CN" altLang="en-US" sz="3200" dirty="0">
                <a:latin typeface="黑体" panose="02010609060101010101" pitchFamily="49" charset="-122"/>
              </a:rPr>
              <a:t>岁以上）</a:t>
            </a:r>
            <a:endParaRPr lang="zh-CN" altLang="en-US" sz="3200" dirty="0">
              <a:latin typeface="黑体" panose="02010609060101010101" pitchFamily="49" charset="-122"/>
            </a:endParaRPr>
          </a:p>
          <a:p>
            <a:pPr algn="ctr">
              <a:lnSpc>
                <a:spcPct val="120000"/>
              </a:lnSpc>
              <a:spcBef>
                <a:spcPct val="5000"/>
              </a:spcBef>
              <a:spcAft>
                <a:spcPct val="5000"/>
              </a:spcAft>
            </a:pPr>
            <a:r>
              <a:rPr lang="zh-CN" altLang="en-US" sz="2800" dirty="0"/>
              <a:t>咳嗽</a:t>
            </a:r>
            <a:endParaRPr lang="zh-CN" altLang="en-US" sz="2800" dirty="0"/>
          </a:p>
          <a:p>
            <a:pPr algn="ctr">
              <a:lnSpc>
                <a:spcPct val="120000"/>
              </a:lnSpc>
              <a:spcBef>
                <a:spcPct val="5000"/>
              </a:spcBef>
              <a:spcAft>
                <a:spcPct val="5000"/>
              </a:spcAft>
            </a:pPr>
            <a:r>
              <a:rPr lang="zh-CN" altLang="en-US" sz="2800" dirty="0"/>
              <a:t>咳痰</a:t>
            </a:r>
            <a:endParaRPr lang="zh-CN" altLang="en-US" sz="2800" dirty="0"/>
          </a:p>
          <a:p>
            <a:pPr algn="ctr">
              <a:lnSpc>
                <a:spcPct val="120000"/>
              </a:lnSpc>
              <a:spcBef>
                <a:spcPct val="5000"/>
              </a:spcBef>
              <a:spcAft>
                <a:spcPct val="5000"/>
              </a:spcAft>
            </a:pPr>
            <a:r>
              <a:rPr lang="zh-CN" altLang="en-US" sz="2800" dirty="0"/>
              <a:t>呼吸困难</a:t>
            </a:r>
            <a:endParaRPr lang="zh-CN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6792685" y="2465614"/>
            <a:ext cx="4445585" cy="244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5000"/>
              </a:spcBef>
              <a:spcAft>
                <a:spcPct val="5000"/>
              </a:spcAft>
            </a:pPr>
            <a:r>
              <a:rPr lang="zh-CN" altLang="en-US" sz="3600" b="1" dirty="0">
                <a:solidFill>
                  <a:srgbClr val="5F5F5F"/>
                </a:solidFill>
                <a:latin typeface="黑体" panose="02010609060101010101" pitchFamily="49" charset="-122"/>
              </a:rPr>
              <a:t>暴露于危险因子</a:t>
            </a:r>
            <a:endParaRPr lang="zh-CN" altLang="en-US" sz="3600" b="1" dirty="0">
              <a:solidFill>
                <a:srgbClr val="5F5F5F"/>
              </a:solidFill>
              <a:latin typeface="黑体" panose="02010609060101010101" pitchFamily="49" charset="-122"/>
            </a:endParaRPr>
          </a:p>
          <a:p>
            <a:pPr algn="ctr">
              <a:lnSpc>
                <a:spcPct val="120000"/>
              </a:lnSpc>
              <a:spcBef>
                <a:spcPct val="5000"/>
              </a:spcBef>
              <a:spcAft>
                <a:spcPct val="5000"/>
              </a:spcAft>
            </a:pPr>
            <a:r>
              <a:rPr lang="zh-CN" altLang="en-US" sz="2800" dirty="0"/>
              <a:t>烟草</a:t>
            </a:r>
            <a:endParaRPr lang="zh-CN" altLang="en-US" sz="2800" dirty="0"/>
          </a:p>
          <a:p>
            <a:pPr algn="ctr">
              <a:lnSpc>
                <a:spcPct val="120000"/>
              </a:lnSpc>
              <a:spcBef>
                <a:spcPct val="5000"/>
              </a:spcBef>
              <a:spcAft>
                <a:spcPct val="5000"/>
              </a:spcAft>
            </a:pPr>
            <a:r>
              <a:rPr lang="zh-CN" altLang="en-US" sz="2800" dirty="0"/>
              <a:t>职业</a:t>
            </a:r>
            <a:endParaRPr lang="zh-CN" altLang="en-US" sz="2800" dirty="0"/>
          </a:p>
          <a:p>
            <a:pPr algn="ctr">
              <a:lnSpc>
                <a:spcPct val="120000"/>
              </a:lnSpc>
              <a:spcBef>
                <a:spcPct val="5000"/>
              </a:spcBef>
              <a:spcAft>
                <a:spcPct val="5000"/>
              </a:spcAft>
            </a:pPr>
            <a:r>
              <a:rPr lang="zh-CN" altLang="en-US" sz="2800" dirty="0"/>
              <a:t>室内/室外污染</a:t>
            </a:r>
            <a:endParaRPr lang="zh-CN" altLang="en-US" sz="2800" dirty="0"/>
          </a:p>
        </p:txBody>
      </p:sp>
      <p:sp>
        <p:nvSpPr>
          <p:cNvPr id="13" name="AutoShape 7"/>
          <p:cNvSpPr/>
          <p:nvPr/>
        </p:nvSpPr>
        <p:spPr bwMode="auto">
          <a:xfrm rot="5400000">
            <a:off x="5963754" y="3345433"/>
            <a:ext cx="367904" cy="3529013"/>
          </a:xfrm>
          <a:prstGeom prst="rightBrace">
            <a:avLst>
              <a:gd name="adj1" fmla="val 59951"/>
              <a:gd name="adj2" fmla="val 50000"/>
            </a:avLst>
          </a:prstGeom>
          <a:noFill/>
          <a:ln w="19050" cmpd="sng">
            <a:solidFill>
              <a:srgbClr val="CCFFCC"/>
            </a:solidFill>
            <a:rou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dirty="0"/>
          </a:p>
        </p:txBody>
      </p:sp>
      <p:graphicFrame>
        <p:nvGraphicFramePr>
          <p:cNvPr id="3" name="图表 2"/>
          <p:cNvGraphicFramePr/>
          <p:nvPr/>
        </p:nvGraphicFramePr>
        <p:xfrm>
          <a:off x="5502728" y="5626682"/>
          <a:ext cx="2166434" cy="45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5139516" y="5500895"/>
            <a:ext cx="2240997" cy="58477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sz="3200" dirty="0" smtClean="0"/>
              <a:t>肺功能检查</a:t>
            </a:r>
            <a:endParaRPr kumimoji="1"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" descr="D:\hospital VI\北大医院\jpg\北大医院VI\其他\ppt.jpg\1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088" y="-14288"/>
            <a:ext cx="916305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kumimoji="1" lang="zh-CN" altLang="en-US" sz="3200" dirty="0" smtClean="0"/>
          </a:p>
          <a:p>
            <a:endParaRPr lang="zh-CN" altLang="en-US" sz="3200" dirty="0" smtClean="0"/>
          </a:p>
        </p:txBody>
      </p:sp>
      <p:grpSp>
        <p:nvGrpSpPr>
          <p:cNvPr id="6" name="组合 74"/>
          <p:cNvGrpSpPr/>
          <p:nvPr/>
        </p:nvGrpSpPr>
        <p:grpSpPr>
          <a:xfrm>
            <a:off x="2552557" y="875691"/>
            <a:ext cx="7419989" cy="5166696"/>
            <a:chOff x="2533699" y="1174717"/>
            <a:chExt cx="6875889" cy="4821675"/>
          </a:xfrm>
        </p:grpSpPr>
        <p:sp>
          <p:nvSpPr>
            <p:cNvPr id="7" name="弧形 75"/>
            <p:cNvSpPr/>
            <p:nvPr/>
          </p:nvSpPr>
          <p:spPr>
            <a:xfrm>
              <a:off x="3958116" y="1463642"/>
              <a:ext cx="3908425" cy="3908425"/>
            </a:xfrm>
            <a:prstGeom prst="arc">
              <a:avLst>
                <a:gd name="adj1" fmla="val 1104093"/>
                <a:gd name="adj2" fmla="val 9872826"/>
              </a:avLst>
            </a:prstGeom>
            <a:ln>
              <a:solidFill>
                <a:srgbClr val="96969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矩形 23"/>
            <p:cNvSpPr>
              <a:spLocks noChangeArrowheads="1"/>
            </p:cNvSpPr>
            <p:nvPr/>
          </p:nvSpPr>
          <p:spPr bwMode="auto">
            <a:xfrm>
              <a:off x="4656616" y="2467798"/>
              <a:ext cx="2376487" cy="202394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o UI" panose="020B0502040204020203" pitchFamily="34" charset="0"/>
              </a:endParaRPr>
            </a:p>
            <a:p>
              <a:pPr algn="ctr"/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o UI" panose="020B0502040204020203" pitchFamily="34" charset="0"/>
              </a:endParaRPr>
            </a:p>
            <a:p>
              <a:pPr algn="ctr"/>
              <a:endPara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o UI" panose="020B0502040204020203" pitchFamily="34" charset="0"/>
              </a:endParaRPr>
            </a:p>
            <a:p>
              <a:pPr algn="ctr"/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o UI" panose="020B0502040204020203" pitchFamily="34" charset="0"/>
              </a:endParaRPr>
            </a:p>
            <a:p>
              <a:pPr algn="ctr"/>
              <a:endPara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o UI" panose="020B0502040204020203" pitchFamily="34" charset="0"/>
              </a:endParaRPr>
            </a:p>
            <a:p>
              <a:pPr algn="ctr"/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o UI" panose="020B0502040204020203" pitchFamily="34" charset="0"/>
              </a:endParaRPr>
            </a:p>
            <a:p>
              <a:pPr algn="ctr"/>
              <a:endPara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o UI" panose="020B0502040204020203" pitchFamily="34" charset="0"/>
              </a:endParaRPr>
            </a:p>
            <a:p>
              <a:pPr algn="ctr"/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o UI" panose="020B0502040204020203" pitchFamily="34" charset="0"/>
              </a:endParaRPr>
            </a:p>
            <a:p>
              <a:pPr algn="ctr"/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o UI" panose="020B0502040204020203" pitchFamily="34" charset="0"/>
              </a:endParaRPr>
            </a:p>
          </p:txBody>
        </p:sp>
        <p:cxnSp>
          <p:nvCxnSpPr>
            <p:cNvPr id="9" name="直接连接符 83"/>
            <p:cNvCxnSpPr/>
            <p:nvPr/>
          </p:nvCxnSpPr>
          <p:spPr>
            <a:xfrm>
              <a:off x="4656616" y="1174717"/>
              <a:ext cx="0" cy="3671887"/>
            </a:xfrm>
            <a:prstGeom prst="line">
              <a:avLst/>
            </a:prstGeom>
            <a:ln>
              <a:solidFill>
                <a:srgbClr val="DDD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84"/>
            <p:cNvCxnSpPr/>
            <p:nvPr/>
          </p:nvCxnSpPr>
          <p:spPr>
            <a:xfrm>
              <a:off x="7033103" y="2182779"/>
              <a:ext cx="0" cy="3600450"/>
            </a:xfrm>
            <a:prstGeom prst="line">
              <a:avLst/>
            </a:prstGeom>
            <a:ln>
              <a:solidFill>
                <a:srgbClr val="DDD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85"/>
            <p:cNvCxnSpPr/>
            <p:nvPr/>
          </p:nvCxnSpPr>
          <p:spPr>
            <a:xfrm>
              <a:off x="3143728" y="2471704"/>
              <a:ext cx="4249738" cy="0"/>
            </a:xfrm>
            <a:prstGeom prst="line">
              <a:avLst/>
            </a:prstGeom>
            <a:ln>
              <a:solidFill>
                <a:srgbClr val="DDD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6"/>
            <p:cNvCxnSpPr/>
            <p:nvPr/>
          </p:nvCxnSpPr>
          <p:spPr>
            <a:xfrm>
              <a:off x="4367691" y="4487829"/>
              <a:ext cx="4465637" cy="0"/>
            </a:xfrm>
            <a:prstGeom prst="line">
              <a:avLst/>
            </a:prstGeom>
            <a:ln>
              <a:solidFill>
                <a:srgbClr val="DDD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36"/>
            <p:cNvSpPr>
              <a:spLocks noChangeArrowheads="1"/>
            </p:cNvSpPr>
            <p:nvPr/>
          </p:nvSpPr>
          <p:spPr bwMode="auto">
            <a:xfrm>
              <a:off x="7198697" y="2726755"/>
              <a:ext cx="2210891" cy="1413620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endPara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o UI" panose="020B0502040204020203" pitchFamily="34" charset="0"/>
              </a:endParaRPr>
            </a:p>
            <a:p>
              <a:pPr algn="ctr"/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o UI" panose="020B0502040204020203" pitchFamily="34" charset="0"/>
              </a:endParaRPr>
            </a:p>
            <a:p>
              <a:pPr algn="ctr"/>
              <a:endPara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o UI" panose="020B0502040204020203" pitchFamily="34" charset="0"/>
              </a:endParaRPr>
            </a:p>
            <a:p>
              <a:pPr algn="ctr"/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o UI" panose="020B0502040204020203" pitchFamily="34" charset="0"/>
              </a:endParaRPr>
            </a:p>
          </p:txBody>
        </p:sp>
        <p:sp>
          <p:nvSpPr>
            <p:cNvPr id="14" name="椭圆 37"/>
            <p:cNvSpPr>
              <a:spLocks noChangeArrowheads="1"/>
            </p:cNvSpPr>
            <p:nvPr/>
          </p:nvSpPr>
          <p:spPr bwMode="auto">
            <a:xfrm>
              <a:off x="4945542" y="4582772"/>
              <a:ext cx="1957473" cy="1413620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endPara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o UI" panose="020B0502040204020203" pitchFamily="34" charset="0"/>
              </a:endParaRPr>
            </a:p>
            <a:p>
              <a:pPr algn="ctr"/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o UI" panose="020B0502040204020203" pitchFamily="34" charset="0"/>
              </a:endParaRPr>
            </a:p>
            <a:p>
              <a:pPr algn="ctr"/>
              <a:endPara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o UI" panose="020B0502040204020203" pitchFamily="34" charset="0"/>
              </a:endParaRPr>
            </a:p>
            <a:p>
              <a:pPr algn="ctr"/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o UI" panose="020B0502040204020203" pitchFamily="34" charset="0"/>
              </a:endParaRPr>
            </a:p>
          </p:txBody>
        </p:sp>
        <p:sp>
          <p:nvSpPr>
            <p:cNvPr id="15" name="椭圆 38"/>
            <p:cNvSpPr>
              <a:spLocks noChangeArrowheads="1"/>
            </p:cNvSpPr>
            <p:nvPr/>
          </p:nvSpPr>
          <p:spPr bwMode="auto">
            <a:xfrm>
              <a:off x="2533699" y="2549582"/>
              <a:ext cx="2142624" cy="1413620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endPara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o UI" panose="020B0502040204020203" pitchFamily="34" charset="0"/>
              </a:endParaRPr>
            </a:p>
            <a:p>
              <a:pPr algn="ctr"/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o UI" panose="020B0502040204020203" pitchFamily="34" charset="0"/>
              </a:endParaRPr>
            </a:p>
            <a:p>
              <a:pPr algn="ctr"/>
              <a:endPara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o UI" panose="020B0502040204020203" pitchFamily="34" charset="0"/>
              </a:endParaRPr>
            </a:p>
            <a:p>
              <a:pPr algn="ctr"/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o UI" panose="020B0502040204020203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022163" y="2346076"/>
            <a:ext cx="1858667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endParaRPr lang="zh-CN" altLang="en-US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坚持长期治疗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83846" y="2665252"/>
            <a:ext cx="4445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zh-CN" altLang="en-US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是改善症状</a:t>
            </a:r>
            <a:endParaRPr lang="zh-CN" altLang="en-US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预防疾病加重，</a:t>
            </a:r>
            <a:endParaRPr lang="zh-CN" altLang="en-US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提高生活质量的基础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60"/>
          <p:cNvSpPr>
            <a:spLocks noChangeArrowheads="1"/>
          </p:cNvSpPr>
          <p:nvPr/>
        </p:nvSpPr>
        <p:spPr bwMode="black">
          <a:xfrm flipH="1">
            <a:off x="2830080" y="2870729"/>
            <a:ext cx="16651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改善症状</a:t>
            </a:r>
            <a:endParaRPr lang="en-US" altLang="zh-CN" sz="2800" b="1" dirty="0">
              <a:solidFill>
                <a:srgbClr val="1C1C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210858" y="4698031"/>
            <a:ext cx="59331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2800" b="1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预防</a:t>
            </a:r>
            <a:endParaRPr lang="en-US" altLang="zh-CN" sz="2800" b="1" dirty="0" smtClean="0">
              <a:solidFill>
                <a:srgbClr val="1C1C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0"/>
              </a:spcBef>
            </a:pPr>
            <a:r>
              <a:rPr lang="zh-CN" altLang="en-US" sz="2800" b="1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疾病加重</a:t>
            </a:r>
            <a:endParaRPr lang="en-US" altLang="zh-CN" sz="2800" b="1" dirty="0">
              <a:solidFill>
                <a:srgbClr val="1C1C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789148" y="2870730"/>
            <a:ext cx="19492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2800" b="1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</a:t>
            </a:r>
            <a:endParaRPr lang="en-US" altLang="zh-CN" sz="2800" b="1" dirty="0" smtClean="0">
              <a:solidFill>
                <a:srgbClr val="1C1C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0"/>
              </a:spcBef>
            </a:pPr>
            <a:r>
              <a:rPr lang="zh-CN" altLang="en-US" sz="2800" b="1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生活质量</a:t>
            </a:r>
            <a:endParaRPr lang="en-US" altLang="zh-CN" sz="2800" b="1" dirty="0">
              <a:solidFill>
                <a:srgbClr val="1C1C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89177" y="1389803"/>
            <a:ext cx="37071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 smtClean="0"/>
              <a:t>药 物 治 疗</a:t>
            </a:r>
            <a:endParaRPr lang="zh-CN" alt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" descr="D:\hospital VI\北大医院\jpg\北大医院VI\其他\ppt.jpg\1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73" y="48986"/>
            <a:ext cx="9078685" cy="680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23398" y="3886200"/>
            <a:ext cx="6387260" cy="1752600"/>
          </a:xfrm>
        </p:spPr>
        <p:txBody>
          <a:bodyPr/>
          <a:lstStyle/>
          <a:p>
            <a:endParaRPr kumimoji="1" lang="zh-CN" altLang="en-US" sz="3200" dirty="0" smtClean="0"/>
          </a:p>
          <a:p>
            <a:endParaRPr lang="zh-CN" altLang="en-US" sz="3200" dirty="0" smtClean="0"/>
          </a:p>
        </p:txBody>
      </p:sp>
      <p:sp>
        <p:nvSpPr>
          <p:cNvPr id="3" name="矩形 2"/>
          <p:cNvSpPr/>
          <p:nvPr/>
        </p:nvSpPr>
        <p:spPr>
          <a:xfrm>
            <a:off x="1481341" y="1804963"/>
            <a:ext cx="2842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/>
              <a:t>非药物治疗</a:t>
            </a:r>
            <a:endParaRPr lang="zh-CN" altLang="en-US" sz="4000" b="1" dirty="0"/>
          </a:p>
        </p:txBody>
      </p:sp>
      <p:sp>
        <p:nvSpPr>
          <p:cNvPr id="2" name="矩形 1"/>
          <p:cNvSpPr/>
          <p:nvPr/>
        </p:nvSpPr>
        <p:spPr>
          <a:xfrm flipH="1">
            <a:off x="1481341" y="3600498"/>
            <a:ext cx="32866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/>
              <a:t>活瓣肺</a:t>
            </a:r>
            <a:r>
              <a:rPr lang="zh-CN" altLang="en-US" sz="4000" b="1" dirty="0" smtClean="0"/>
              <a:t>减容术</a:t>
            </a:r>
            <a:br>
              <a:rPr lang="zh-CN" altLang="en-US" sz="4000" b="1" dirty="0"/>
            </a:br>
            <a:endParaRPr lang="zh-CN" altLang="en-US" sz="4000" b="1" dirty="0"/>
          </a:p>
        </p:txBody>
      </p:sp>
      <p:sp>
        <p:nvSpPr>
          <p:cNvPr id="11" name="矩形 10"/>
          <p:cNvSpPr/>
          <p:nvPr/>
        </p:nvSpPr>
        <p:spPr>
          <a:xfrm>
            <a:off x="4100052" y="3600498"/>
            <a:ext cx="66106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chemeClr val="folHlink"/>
              </a:buClr>
              <a:buSzPct val="75000"/>
            </a:pPr>
            <a:r>
              <a:rPr lang="zh-CN" altLang="en-US" sz="3200" dirty="0" smtClean="0">
                <a:solidFill>
                  <a:srgbClr val="171717"/>
                </a:solidFill>
                <a:latin typeface="宋体" panose="02010600030101010101" pitchFamily="2" charset="-122"/>
              </a:rPr>
              <a:t>在严重肺气肿的肺叶支气管内植入单向活瓣后，改善肺叶通气，运动能力和生活质量得到改善</a:t>
            </a:r>
            <a:endParaRPr lang="zh-CN" altLang="en-US" sz="3200" dirty="0">
              <a:solidFill>
                <a:srgbClr val="171717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550230" y="1804963"/>
            <a:ext cx="6236627" cy="1563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dirty="0" smtClean="0"/>
              <a:t>戒烟、规律用药、呼吸功能训练、体能锻炼、营养支持、接种疫苗 ，氧疗，定期随访</a:t>
            </a:r>
            <a:endParaRPr lang="zh-CN" altLang="en-US" sz="3200" dirty="0" smtClean="0"/>
          </a:p>
          <a:p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" descr="D:\hospital VI\北大医院\jpg\北大医院VI\其他\ppt.jpg\1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08" y="22434"/>
            <a:ext cx="9134247" cy="685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50931" y="2327952"/>
            <a:ext cx="7859563" cy="898505"/>
          </a:xfrm>
        </p:spPr>
        <p:txBody>
          <a:bodyPr>
            <a:no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正确认识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规律用药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8239" y="3545227"/>
            <a:ext cx="1277869" cy="12494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7382" y="3509651"/>
            <a:ext cx="1278387" cy="13206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3822" y="2197357"/>
            <a:ext cx="1232452" cy="1239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1549" y="2274927"/>
            <a:ext cx="1270005" cy="1160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4887894" y="4794714"/>
            <a:ext cx="1323310" cy="12755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2426518" y="3611056"/>
            <a:ext cx="16692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注意保暖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0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预防感冒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7948952" y="4188940"/>
            <a:ext cx="2348524" cy="45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生活规律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适当锻炼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标题 1"/>
          <p:cNvSpPr txBox="1"/>
          <p:nvPr/>
        </p:nvSpPr>
        <p:spPr>
          <a:xfrm>
            <a:off x="3694615" y="2610695"/>
            <a:ext cx="1624305" cy="45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戒烟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标题 1"/>
          <p:cNvSpPr txBox="1"/>
          <p:nvPr/>
        </p:nvSpPr>
        <p:spPr>
          <a:xfrm flipH="1">
            <a:off x="8980713" y="5585898"/>
            <a:ext cx="1513560" cy="52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标题 1"/>
          <p:cNvSpPr txBox="1"/>
          <p:nvPr/>
        </p:nvSpPr>
        <p:spPr>
          <a:xfrm flipV="1">
            <a:off x="6155871" y="3156856"/>
            <a:ext cx="2470169" cy="1289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 rot="10800000" flipV="1">
            <a:off x="2426519" y="5126908"/>
            <a:ext cx="19087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加强营养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0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健康饮食 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59629" y="1450170"/>
            <a:ext cx="6036551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4000" b="1" dirty="0"/>
              <a:t>慢阻肺患者的自我管理</a:t>
            </a:r>
            <a:endParaRPr kumimoji="1" lang="zh-CN" altLang="en-US" sz="4000" b="1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531586" y="4879491"/>
            <a:ext cx="1309930" cy="12352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椭圆 1"/>
          <p:cNvSpPr/>
          <p:nvPr/>
        </p:nvSpPr>
        <p:spPr>
          <a:xfrm>
            <a:off x="6835976" y="5126908"/>
            <a:ext cx="701150" cy="659280"/>
          </a:xfrm>
          <a:prstGeom prst="ellipse">
            <a:avLst/>
          </a:prstGeom>
          <a:solidFill>
            <a:srgbClr val="FBF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959447" y="5230737"/>
            <a:ext cx="596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kumimoji="1" lang="en-US" altLang="zh-CN" sz="2400" baseline="-25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kumimoji="1" lang="zh-CN" altLang="en-US" sz="2400" baseline="-25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091268" y="5329114"/>
            <a:ext cx="1767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家庭氧疗</a:t>
            </a:r>
            <a:endParaRPr kumimoji="1"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" descr="D:\hospital VI\北大医院\jpg\北大医院VI\其他\ppt.jpg\1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66" y="0"/>
            <a:ext cx="9066439" cy="679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kumimoji="1" lang="zh-CN" altLang="en-US" sz="3200" dirty="0" smtClean="0"/>
          </a:p>
          <a:p>
            <a:endParaRPr lang="zh-CN" altLang="en-US" sz="3200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4371" y="5110843"/>
            <a:ext cx="3712030" cy="1266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文本占位符 75778"/>
          <p:cNvSpPr txBox="1">
            <a:spLocks noChangeArrowheads="1"/>
          </p:cNvSpPr>
          <p:nvPr/>
        </p:nvSpPr>
        <p:spPr>
          <a:xfrm>
            <a:off x="1243566" y="1327354"/>
            <a:ext cx="8564993" cy="4059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dirty="0" smtClean="0">
                <a:ea typeface="幼圆" panose="02010509060101010101" charset="-122"/>
              </a:rPr>
              <a:t>1</a:t>
            </a:r>
            <a:r>
              <a:rPr lang="zh-CN" altLang="en-US" sz="3600" b="1" dirty="0" smtClean="0">
                <a:ea typeface="幼圆" panose="02010509060101010101" charset="-122"/>
              </a:rPr>
              <a:t>、戒烟，避免吸入有害气体和化学物质</a:t>
            </a:r>
            <a:endParaRPr lang="zh-CN" altLang="en-US" sz="3600" b="1" dirty="0" smtClean="0">
              <a:ea typeface="幼圆" panose="02010509060101010101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ea typeface="幼圆" panose="02010509060101010101" charset="-122"/>
              </a:rPr>
              <a:t>戒烟：短期</a:t>
            </a:r>
            <a:r>
              <a:rPr lang="zh-CN" altLang="en-US" sz="2800" b="1" dirty="0">
                <a:ea typeface="幼圆" panose="02010509060101010101" charset="-122"/>
              </a:rPr>
              <a:t>戒烟即可改善慢阻肺患者的肺功能。</a:t>
            </a:r>
            <a:endParaRPr lang="zh-CN" altLang="en-US" sz="2800" b="1" dirty="0">
              <a:ea typeface="幼圆" panose="02010509060101010101" charset="-122"/>
            </a:endParaRPr>
          </a:p>
          <a:p>
            <a:pPr algn="l"/>
            <a:r>
              <a:rPr lang="zh-CN" altLang="en-US" sz="2800" b="1" dirty="0" smtClean="0">
                <a:ea typeface="幼圆" panose="02010509060101010101" charset="-122"/>
              </a:rPr>
              <a:t>                  长期</a:t>
            </a:r>
            <a:r>
              <a:rPr lang="zh-CN" altLang="en-US" sz="2800" b="1" dirty="0">
                <a:ea typeface="幼圆" panose="02010509060101010101" charset="-122"/>
              </a:rPr>
              <a:t>戒烟可延缓患者肺功能的</a:t>
            </a:r>
            <a:r>
              <a:rPr lang="zh-CN" altLang="en-US" sz="2800" b="1" dirty="0" smtClean="0">
                <a:ea typeface="幼圆" panose="02010509060101010101" charset="-122"/>
              </a:rPr>
              <a:t>下降。</a:t>
            </a:r>
            <a:endParaRPr lang="zh-CN" altLang="en-US" sz="2800" b="1" dirty="0" smtClean="0">
              <a:ea typeface="幼圆" panose="02010509060101010101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ea typeface="幼圆" panose="02010509060101010101" charset="-122"/>
              </a:rPr>
              <a:t>远离粉尘和二手烟，避免吸入有害的化学物质和有害气体。</a:t>
            </a:r>
            <a:endParaRPr lang="zh-CN" altLang="en-US" sz="2800" b="1" dirty="0" smtClean="0">
              <a:ea typeface="幼圆" panose="02010509060101010101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latin typeface="幼圆" panose="02010509060101010101" charset="-122"/>
                <a:ea typeface="幼圆" panose="02010509060101010101" charset="-122"/>
              </a:rPr>
              <a:t>防</a:t>
            </a:r>
            <a:r>
              <a:rPr lang="zh-CN" altLang="en-US" sz="2800" b="1" dirty="0">
                <a:latin typeface="幼圆" panose="02010509060101010101" charset="-122"/>
                <a:ea typeface="幼圆" panose="02010509060101010101" charset="-122"/>
              </a:rPr>
              <a:t>雾霾：雾霾天气尽量减少外出，外出应戴口罩。家里</a:t>
            </a:r>
            <a:r>
              <a:rPr lang="zh-CN" altLang="en-US" sz="2800" b="1" dirty="0" smtClean="0">
                <a:latin typeface="幼圆" panose="02010509060101010101" charset="-122"/>
                <a:ea typeface="幼圆" panose="02010509060101010101" charset="-122"/>
              </a:rPr>
              <a:t>应备</a:t>
            </a:r>
            <a:r>
              <a:rPr lang="zh-CN" altLang="en-US" sz="2800" b="1" dirty="0">
                <a:latin typeface="幼圆" panose="02010509060101010101" charset="-122"/>
                <a:ea typeface="幼圆" panose="02010509060101010101" charset="-122"/>
              </a:rPr>
              <a:t>空气净化器</a:t>
            </a:r>
            <a:r>
              <a:rPr lang="zh-CN" altLang="en-US" sz="2800" b="1" dirty="0" smtClean="0">
                <a:latin typeface="幼圆" panose="02010509060101010101" charset="-122"/>
                <a:ea typeface="幼圆" panose="02010509060101010101" charset="-122"/>
              </a:rPr>
              <a:t>。</a:t>
            </a:r>
            <a:endParaRPr lang="zh-CN" altLang="en-US" sz="2800" b="1" dirty="0" smtClean="0">
              <a:latin typeface="幼圆" panose="02010509060101010101" charset="-122"/>
              <a:ea typeface="幼圆" panose="02010509060101010101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latin typeface="幼圆" panose="02010509060101010101" charset="-122"/>
                <a:ea typeface="幼圆" panose="02010509060101010101" charset="-122"/>
              </a:rPr>
              <a:t>室内保持空气新鲜，定时开窗通风。保持一定的温湿度。</a:t>
            </a:r>
            <a:endParaRPr lang="zh-CN" altLang="en-US" sz="2800" b="1" dirty="0" smtClean="0">
              <a:latin typeface="幼圆" panose="02010509060101010101" charset="-122"/>
              <a:ea typeface="幼圆" panose="02010509060101010101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zh-CN" altLang="en-US" sz="2600" dirty="0"/>
          </a:p>
          <a:p>
            <a:pPr>
              <a:buFont typeface="Arial" panose="020B0604020202020204" pitchFamily="34" charset="0"/>
              <a:buNone/>
            </a:pPr>
            <a:r>
              <a:rPr lang="zh-CN" altLang="en-US" b="1" dirty="0" smtClean="0">
                <a:ea typeface="幼圆" panose="02010509060101010101" charset="-122"/>
              </a:rPr>
              <a:t> </a:t>
            </a:r>
            <a:endParaRPr lang="zh-CN" altLang="en-US" b="1" dirty="0">
              <a:ea typeface="幼圆" panose="020105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" descr="D:\hospital VI\北大医院\jpg\北大医院VI\其他\ppt.jpg\1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42" y="0"/>
            <a:ext cx="9346030" cy="700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kumimoji="1" lang="zh-CN" altLang="en-US" sz="3200" dirty="0" smtClean="0"/>
          </a:p>
          <a:p>
            <a:endParaRPr lang="zh-CN" altLang="en-US" sz="3200" dirty="0" smtClean="0"/>
          </a:p>
        </p:txBody>
      </p:sp>
      <p:sp>
        <p:nvSpPr>
          <p:cNvPr id="2" name="矩形 1"/>
          <p:cNvSpPr/>
          <p:nvPr/>
        </p:nvSpPr>
        <p:spPr>
          <a:xfrm>
            <a:off x="1311442" y="1322614"/>
            <a:ext cx="93460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 smtClean="0">
                <a:latin typeface="幼圆" panose="02010509060101010101" charset="-122"/>
                <a:ea typeface="幼圆" panose="02010509060101010101" charset="-122"/>
              </a:rPr>
              <a:t>2</a:t>
            </a:r>
            <a:r>
              <a:rPr lang="zh-CN" altLang="en-US" sz="4800" b="1" dirty="0" smtClean="0">
                <a:latin typeface="幼圆" panose="02010509060101010101" charset="-122"/>
                <a:ea typeface="幼圆" panose="02010509060101010101" charset="-122"/>
              </a:rPr>
              <a:t>、注意保暖，预防感染。</a:t>
            </a:r>
            <a:endParaRPr lang="zh-CN" altLang="en-US" sz="4800" b="1" dirty="0" smtClean="0">
              <a:latin typeface="幼圆" panose="02010509060101010101" charset="-122"/>
              <a:ea typeface="幼圆" panose="02010509060101010101" charset="-122"/>
            </a:endParaRPr>
          </a:p>
          <a:p>
            <a:endParaRPr lang="zh-CN" altLang="en-US" sz="4800" b="1" dirty="0" smtClean="0">
              <a:latin typeface="幼圆" panose="02010509060101010101" charset="-122"/>
              <a:ea typeface="幼圆" panose="02010509060101010101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3600" b="1" dirty="0" smtClean="0">
                <a:latin typeface="幼圆" panose="02010509060101010101" charset="-122"/>
                <a:ea typeface="幼圆" panose="02010509060101010101" charset="-122"/>
              </a:rPr>
              <a:t>注射流感疫苗，肺炎球菌疫苗可明显减少急性呼吸道感染和慢</a:t>
            </a:r>
            <a:r>
              <a:rPr lang="zh-CN" altLang="en-US" sz="3600" b="1" dirty="0">
                <a:latin typeface="幼圆" panose="02010509060101010101" charset="-122"/>
                <a:ea typeface="幼圆" panose="02010509060101010101" charset="-122"/>
              </a:rPr>
              <a:t>阻肺急性</a:t>
            </a:r>
            <a:r>
              <a:rPr lang="zh-CN" altLang="en-US" sz="3600" b="1" dirty="0" smtClean="0">
                <a:latin typeface="幼圆" panose="02010509060101010101" charset="-122"/>
                <a:ea typeface="幼圆" panose="02010509060101010101" charset="-122"/>
              </a:rPr>
              <a:t>加重。</a:t>
            </a:r>
            <a:endParaRPr lang="zh-CN" altLang="en-US" sz="3600" b="1" dirty="0" smtClean="0">
              <a:latin typeface="幼圆" panose="02010509060101010101" charset="-122"/>
              <a:ea typeface="幼圆" panose="02010509060101010101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3600" b="1" dirty="0" smtClean="0">
                <a:latin typeface="幼圆" panose="02010509060101010101" charset="-122"/>
                <a:ea typeface="幼圆" panose="02010509060101010101" charset="-122"/>
              </a:rPr>
              <a:t>天气突变要注意增减衣服，防止感冒。</a:t>
            </a:r>
            <a:endParaRPr lang="zh-CN" altLang="en-US" sz="3600" b="1" dirty="0" smtClean="0">
              <a:latin typeface="幼圆" panose="02010509060101010101" charset="-122"/>
              <a:ea typeface="幼圆" panose="02010509060101010101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3600" b="1" dirty="0" smtClean="0">
                <a:latin typeface="幼圆" panose="02010509060101010101" charset="-122"/>
                <a:ea typeface="幼圆" panose="02010509060101010101" charset="-122"/>
              </a:rPr>
              <a:t>冬季 尽量避免早晚出门，外出戴好帽子口罩围巾，防止着凉。</a:t>
            </a:r>
            <a:endParaRPr lang="zh-CN" altLang="en-US" sz="3600" b="1" dirty="0" smtClean="0">
              <a:latin typeface="幼圆" panose="02010509060101010101" charset="-122"/>
              <a:ea typeface="幼圆" panose="02010509060101010101" charset="-122"/>
            </a:endParaRPr>
          </a:p>
          <a:p>
            <a:r>
              <a:rPr lang="zh-CN" altLang="en-US" sz="3600" dirty="0" smtClean="0"/>
              <a:t> </a:t>
            </a:r>
            <a:endParaRPr lang="zh-CN" altLang="en-US" sz="3600" dirty="0" smtClean="0"/>
          </a:p>
          <a:p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" descr="D:\hospital VI\北大医院\jpg\北大医院VI\其他\ppt.jpg\1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42" y="0"/>
            <a:ext cx="9346030" cy="700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311442" y="1322614"/>
            <a:ext cx="93460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 smtClean="0">
                <a:latin typeface="幼圆" panose="02010509060101010101" charset="-122"/>
                <a:ea typeface="幼圆" panose="02010509060101010101" charset="-122"/>
              </a:rPr>
              <a:t> </a:t>
            </a:r>
            <a:endParaRPr lang="zh-CN" altLang="en-US" sz="3600" dirty="0" smtClean="0"/>
          </a:p>
          <a:p>
            <a:endParaRPr lang="zh-CN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1311441" y="1430594"/>
            <a:ext cx="60005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4400" b="1" dirty="0"/>
              <a:t>3</a:t>
            </a:r>
            <a:r>
              <a:rPr kumimoji="1" lang="zh-CN" altLang="en-US" sz="4400" b="1" dirty="0"/>
              <a:t>、加强营养 健康饮食</a:t>
            </a:r>
            <a:endParaRPr lang="zh-CN" altLang="en-US" sz="4400" dirty="0"/>
          </a:p>
        </p:txBody>
      </p:sp>
      <p:sp>
        <p:nvSpPr>
          <p:cNvPr id="4" name="矩形 3"/>
          <p:cNvSpPr/>
          <p:nvPr/>
        </p:nvSpPr>
        <p:spPr>
          <a:xfrm>
            <a:off x="2108835" y="2515235"/>
            <a:ext cx="9547860" cy="2491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tx2"/>
                </a:solidFill>
                <a:latin typeface="楷体_GB2312" pitchFamily="1" charset="-122"/>
                <a:ea typeface="楷体_GB2312" pitchFamily="1" charset="-122"/>
              </a:rPr>
              <a:t>评估营养状况  </a:t>
            </a:r>
            <a:endParaRPr lang="zh-CN" altLang="en-US" sz="4000" b="1" dirty="0">
              <a:solidFill>
                <a:schemeClr val="tx2"/>
              </a:solidFill>
              <a:latin typeface="楷体_GB2312" pitchFamily="1" charset="-122"/>
              <a:ea typeface="楷体_GB2312" pitchFamily="1" charset="-122"/>
            </a:endParaRPr>
          </a:p>
          <a:p>
            <a:endParaRPr lang="zh-CN" altLang="en-US" sz="4000" b="1" dirty="0">
              <a:solidFill>
                <a:schemeClr val="tx2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4000" b="1" dirty="0">
                <a:solidFill>
                  <a:schemeClr val="tx2"/>
                </a:solidFill>
                <a:latin typeface="楷体_GB2312" pitchFamily="1" charset="-122"/>
                <a:ea typeface="楷体_GB2312" pitchFamily="1" charset="-122"/>
              </a:rPr>
              <a:t>简单计算方法：体重=身高-105</a:t>
            </a:r>
            <a:endParaRPr lang="zh-CN" altLang="en-US" sz="4000" b="1" dirty="0">
              <a:solidFill>
                <a:schemeClr val="tx2"/>
              </a:solidFill>
              <a:latin typeface="楷体_GB2312" pitchFamily="1" charset="-122"/>
              <a:ea typeface="楷体_GB2312" pitchFamily="1" charset="-122"/>
            </a:endParaRPr>
          </a:p>
          <a:p>
            <a:pPr lvl="1"/>
            <a:endParaRPr lang="zh-CN" altLang="en-US" sz="3600" b="1" dirty="0"/>
          </a:p>
        </p:txBody>
      </p:sp>
      <p:sp>
        <p:nvSpPr>
          <p:cNvPr id="5" name="副标题 4"/>
          <p:cNvSpPr/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" descr="D:\hospital VI\北大医院\jpg\北大医院VI\其他\ppt.jpg\1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524000" y="2831690"/>
            <a:ext cx="9143999" cy="2536723"/>
          </a:xfrm>
        </p:spPr>
        <p:txBody>
          <a:bodyPr>
            <a:normAutofit fontScale="90000"/>
          </a:bodyPr>
          <a:lstStyle/>
          <a:p>
            <a:br>
              <a:rPr kumimoji="1" lang="zh-CN" altLang="en-US" sz="5300" dirty="0" smtClean="0"/>
            </a:br>
            <a:br>
              <a:rPr kumimoji="1" lang="zh-CN" altLang="en-US" sz="5300" dirty="0"/>
            </a:br>
            <a:br>
              <a:rPr kumimoji="1" lang="zh-CN" altLang="en-US" sz="5300" dirty="0" smtClean="0"/>
            </a:br>
            <a:br>
              <a:rPr kumimoji="1" lang="zh-CN" altLang="en-US" sz="5300" dirty="0"/>
            </a:br>
            <a:br>
              <a:rPr kumimoji="1" lang="zh-CN" altLang="en-US" sz="5300" dirty="0" smtClean="0"/>
            </a:br>
            <a:br>
              <a:rPr kumimoji="1" lang="zh-CN" altLang="en-US" sz="5300" dirty="0"/>
            </a:br>
            <a:br>
              <a:rPr kumimoji="1" lang="zh-CN" altLang="en-US" sz="5300" dirty="0" smtClean="0"/>
            </a:br>
            <a:br>
              <a:rPr kumimoji="1" lang="zh-CN" altLang="en-US" sz="5300" dirty="0" smtClean="0"/>
            </a:br>
            <a:br>
              <a:rPr kumimoji="1" lang="zh-CN" altLang="en-US" sz="5300" dirty="0"/>
            </a:br>
            <a:br>
              <a:rPr kumimoji="1" lang="zh-CN" altLang="en-US" sz="5300" dirty="0" smtClean="0"/>
            </a:br>
            <a:br>
              <a:rPr kumimoji="1" lang="zh-CN" altLang="en-US" sz="5300" dirty="0"/>
            </a:br>
            <a:br>
              <a:rPr kumimoji="1" lang="zh-CN" altLang="en-US" sz="5300" dirty="0" smtClean="0"/>
            </a:br>
            <a:br>
              <a:rPr kumimoji="1" lang="zh-CN" altLang="en-US" sz="5300" dirty="0"/>
            </a:br>
            <a:r>
              <a:rPr kumimoji="1" lang="zh-CN" altLang="en-US" sz="5300" dirty="0" smtClean="0"/>
              <a:t> </a:t>
            </a:r>
            <a:br>
              <a:rPr kumimoji="1" lang="zh-CN" altLang="en-US" dirty="0" smtClean="0"/>
            </a:br>
            <a:r>
              <a:rPr kumimoji="1" lang="zh-CN" altLang="en-US" dirty="0" smtClean="0"/>
              <a:t>   </a:t>
            </a:r>
            <a:br>
              <a:rPr kumimoji="1" lang="zh-CN" altLang="en-US" dirty="0" smtClean="0"/>
            </a:br>
            <a:br>
              <a:rPr kumimoji="1" lang="zh-CN" altLang="en-US" dirty="0"/>
            </a:br>
            <a:r>
              <a:rPr kumimoji="1" lang="zh-CN" altLang="en-US" dirty="0" smtClean="0"/>
              <a:t>世界慢阻肺日</a:t>
            </a:r>
            <a:br>
              <a:rPr kumimoji="1" lang="zh-CN" altLang="en-US" dirty="0" smtClean="0"/>
            </a:br>
            <a:br>
              <a:rPr kumimoji="1" lang="zh-CN" altLang="en-US" dirty="0" smtClean="0"/>
            </a:br>
            <a:r>
              <a:rPr kumimoji="1" lang="en-US" altLang="zh-CN" sz="4400" dirty="0" smtClean="0"/>
              <a:t>2002</a:t>
            </a:r>
            <a:r>
              <a:rPr kumimoji="1" lang="zh-CN" altLang="en-US" sz="4400" dirty="0" smtClean="0"/>
              <a:t>年起世界卫生组织把每年</a:t>
            </a:r>
            <a:r>
              <a:rPr kumimoji="1" lang="en-US" altLang="zh-CN" sz="4400" dirty="0" smtClean="0"/>
              <a:t>11</a:t>
            </a:r>
            <a:r>
              <a:rPr kumimoji="1" lang="zh-CN" altLang="en-US" sz="4400" dirty="0" smtClean="0"/>
              <a:t>月份的第三个星期的星期三定为世界慢阻肺日</a:t>
            </a:r>
            <a:br>
              <a:rPr kumimoji="1" lang="zh-CN" altLang="en-US" sz="4400" dirty="0" smtClean="0"/>
            </a:br>
            <a:br>
              <a:rPr kumimoji="1" lang="zh-CN" altLang="en-US" sz="4000" dirty="0" smtClean="0"/>
            </a:br>
            <a:r>
              <a:rPr kumimoji="1" lang="zh-CN" altLang="en-US" sz="4000" dirty="0" smtClean="0"/>
              <a:t>今年慢阻肺主题为“早防早治，始终不晚”</a:t>
            </a:r>
            <a:endParaRPr kumimoji="1" lang="zh-CN" altLang="en-US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 smtClean="0"/>
          </a:p>
          <a:p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" descr="D:\hospital VI\北大医院\jpg\北大医院VI\其他\ppt.jpg\1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22" y="-14288"/>
            <a:ext cx="916305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kumimoji="1" lang="zh-CN" altLang="en-US" sz="3200" dirty="0" smtClean="0"/>
          </a:p>
          <a:p>
            <a:endParaRPr lang="zh-CN" altLang="en-US" sz="3200" dirty="0" smtClean="0"/>
          </a:p>
        </p:txBody>
      </p:sp>
      <p:sp>
        <p:nvSpPr>
          <p:cNvPr id="2" name="矩形 1"/>
          <p:cNvSpPr/>
          <p:nvPr/>
        </p:nvSpPr>
        <p:spPr>
          <a:xfrm>
            <a:off x="1436370" y="914400"/>
            <a:ext cx="9784715" cy="5480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zh-CN" altLang="en-US" sz="2400" b="1" dirty="0" smtClean="0"/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</a:rPr>
              <a:t>少食多餐</a:t>
            </a:r>
            <a:r>
              <a:rPr lang="zh-CN" altLang="en-US" sz="2800" b="1" dirty="0"/>
              <a:t> </a:t>
            </a:r>
            <a:r>
              <a:rPr lang="zh-CN" altLang="en-US" sz="2800" b="1" dirty="0" smtClean="0"/>
              <a:t>因为胃正好位于肺的下方，饱餐将使胃压迫膈肌，不利于肺脏的呼吸</a:t>
            </a:r>
            <a:endParaRPr lang="zh-CN" altLang="en-US" sz="2800" b="1" dirty="0" smtClean="0"/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</a:rPr>
              <a:t>避免食用易产气的食品</a:t>
            </a:r>
            <a:r>
              <a:rPr lang="zh-CN" altLang="en-US" sz="2800" b="1" dirty="0"/>
              <a:t> </a:t>
            </a:r>
            <a:r>
              <a:rPr lang="zh-CN" altLang="en-US" sz="2800" b="1" dirty="0" smtClean="0"/>
              <a:t>如苹果、椰菜、圆白菜、玉米、黄瓜、豆类、马铃薯、胡萝卜，啤酒、碳酸饮料等。它们能使胃部膨胀，也不利于呼吸。</a:t>
            </a:r>
            <a:endParaRPr lang="zh-CN" altLang="en-US" sz="2800" b="1" dirty="0" smtClean="0"/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</a:rPr>
              <a:t>多喝水</a:t>
            </a:r>
            <a:r>
              <a:rPr lang="zh-CN" altLang="en-US" sz="2800" b="1" dirty="0"/>
              <a:t> </a:t>
            </a:r>
            <a:r>
              <a:rPr lang="zh-CN" altLang="en-US" sz="2800" b="1" dirty="0" smtClean="0"/>
              <a:t>使呼吸道的分泌物变稀，利于排出</a:t>
            </a:r>
            <a:endParaRPr lang="zh-CN" altLang="en-US" sz="2800" b="1" dirty="0" smtClean="0"/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</a:rPr>
              <a:t>吃饭时细嚼慢咽，</a:t>
            </a:r>
            <a:r>
              <a:rPr lang="zh-CN" altLang="en-US" sz="2800" b="1" dirty="0" smtClean="0"/>
              <a:t>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尽量不说话</a:t>
            </a:r>
            <a:endParaRPr lang="zh-CN" altLang="en-US" sz="2800" b="1" dirty="0" smtClean="0">
              <a:solidFill>
                <a:srgbClr val="FF0000"/>
              </a:solidFill>
            </a:endParaRP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</a:rPr>
              <a:t>避免食用易引起便秘的食物 </a:t>
            </a:r>
            <a:r>
              <a:rPr lang="zh-CN" altLang="en-US" sz="2800" b="1" dirty="0" smtClean="0"/>
              <a:t>如油炸食物、干果、坚果等。</a:t>
            </a:r>
            <a:endParaRPr lang="zh-CN" altLang="en-US" sz="2800" b="1" dirty="0" smtClean="0"/>
          </a:p>
          <a:p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" descr="D:\hospital VI\北大医院\jpg\北大医院VI\其他\ppt.jpg\1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322" y="0"/>
            <a:ext cx="916305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kumimoji="1" lang="zh-CN" altLang="en-US" sz="3200" dirty="0" smtClean="0"/>
          </a:p>
          <a:p>
            <a:endParaRPr lang="zh-CN" altLang="en-US" sz="3200" dirty="0" smtClean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754505" y="1553210"/>
            <a:ext cx="9163685" cy="1913255"/>
          </a:xfrm>
        </p:spPr>
        <p:txBody>
          <a:bodyPr>
            <a:noAutofit/>
          </a:bodyPr>
          <a:lstStyle/>
          <a:p>
            <a:pPr marL="325755" indent="-49530">
              <a:lnSpc>
                <a:spcPct val="200000"/>
              </a:lnSpc>
              <a:tabLst>
                <a:tab pos="80645" algn="l"/>
                <a:tab pos="260350" algn="l"/>
              </a:tabLst>
            </a:pPr>
            <a:br>
              <a:rPr lang="zh-CN" altLang="en-US" sz="3600" b="1" dirty="0" smtClean="0">
                <a:latin typeface="幼圆" panose="02010509060101010101" charset="-122"/>
                <a:ea typeface="幼圆" panose="02010509060101010101" charset="-122"/>
              </a:rPr>
            </a:br>
            <a:r>
              <a:rPr lang="zh-CN" altLang="en-US" sz="3300" b="1" dirty="0" smtClean="0">
                <a:latin typeface="幼圆" panose="02010509060101010101" charset="-122"/>
                <a:ea typeface="幼圆" panose="02010509060101010101" charset="-122"/>
              </a:rPr>
              <a:t>饮食清淡：盐、辛辣食品及调料会造成消化道、</a:t>
            </a:r>
            <a:br>
              <a:rPr lang="zh-CN" altLang="en-US" sz="3300" b="1" dirty="0" smtClean="0">
                <a:latin typeface="幼圆" panose="02010509060101010101" charset="-122"/>
                <a:ea typeface="幼圆" panose="02010509060101010101" charset="-122"/>
              </a:rPr>
            </a:br>
            <a:r>
              <a:rPr lang="zh-CN" altLang="en-US" sz="3300" b="1" dirty="0" smtClean="0">
                <a:latin typeface="幼圆" panose="02010509060101010101" charset="-122"/>
                <a:ea typeface="幼圆" panose="02010509060101010101" charset="-122"/>
              </a:rPr>
              <a:t>肺部、鼻窦、鼻腔等处分泌过多粘液，应少吃。 </a:t>
            </a:r>
            <a:endParaRPr kumimoji="1" lang="zh-CN" altLang="en-US" sz="3300" dirty="0"/>
          </a:p>
        </p:txBody>
      </p:sp>
      <p:pic>
        <p:nvPicPr>
          <p:cNvPr id="5" name="图片 95239" descr="013000002427261241592844431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14611"/>
            <a:ext cx="2558142" cy="176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95240" descr="b64ffe0395078fc8d53f7c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486" y="4156541"/>
            <a:ext cx="2247900" cy="165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" descr="D:\hospital VI\北大医院\jpg\北大医院VI\其他\ppt.jpg\1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-14288"/>
            <a:ext cx="916305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kumimoji="1" lang="zh-CN" altLang="en-US" sz="3200" dirty="0" smtClean="0"/>
          </a:p>
          <a:p>
            <a:endParaRPr lang="zh-CN" altLang="en-US" sz="3200" dirty="0" smtClean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514475" y="1496695"/>
            <a:ext cx="9163050" cy="223710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tabLst>
                <a:tab pos="8351520" algn="l"/>
              </a:tabLst>
            </a:pPr>
            <a:r>
              <a:rPr lang="zh-CN" altLang="en-US" sz="3600" b="1" dirty="0" smtClean="0">
                <a:latin typeface="幼圆" panose="02010509060101010101" charset="-122"/>
                <a:ea typeface="幼圆" panose="02010509060101010101" charset="-122"/>
              </a:rPr>
              <a:t>尽量选择软烂食物：吃些不太需要咀嚼的食</a:t>
            </a:r>
            <a:br>
              <a:rPr lang="zh-CN" altLang="en-US" sz="3600" b="1" dirty="0" smtClean="0">
                <a:latin typeface="幼圆" panose="02010509060101010101" charset="-122"/>
                <a:ea typeface="幼圆" panose="02010509060101010101" charset="-122"/>
              </a:rPr>
            </a:br>
            <a:r>
              <a:rPr lang="zh-CN" altLang="en-US" sz="3600" b="1" dirty="0" smtClean="0">
                <a:latin typeface="幼圆" panose="02010509060101010101" charset="-122"/>
                <a:ea typeface="幼圆" panose="02010509060101010101" charset="-122"/>
              </a:rPr>
              <a:t>物。比如稀粥、蒸鱼、蔬菜汤等，有慢性肺</a:t>
            </a:r>
            <a:br>
              <a:rPr lang="zh-CN" altLang="en-US" sz="3600" b="1" dirty="0" smtClean="0">
                <a:latin typeface="幼圆" panose="02010509060101010101" charset="-122"/>
                <a:ea typeface="幼圆" panose="02010509060101010101" charset="-122"/>
              </a:rPr>
            </a:br>
            <a:r>
              <a:rPr lang="zh-CN" altLang="en-US" sz="3600" b="1" dirty="0" smtClean="0">
                <a:latin typeface="幼圆" panose="02010509060101010101" charset="-122"/>
                <a:ea typeface="幼圆" panose="02010509060101010101" charset="-122"/>
              </a:rPr>
              <a:t>病的人在咀嚼时容易产生呼吸困难。</a:t>
            </a:r>
            <a:endParaRPr kumimoji="1" lang="zh-CN" altLang="en-US" sz="3600" dirty="0"/>
          </a:p>
        </p:txBody>
      </p:sp>
      <p:pic>
        <p:nvPicPr>
          <p:cNvPr id="5" name="图片 93190" descr="b5e5bc2ee64da57d1e3089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29" y="3886199"/>
            <a:ext cx="2404402" cy="189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93191" descr="2274853_174934059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168" y="3886199"/>
            <a:ext cx="2979965" cy="175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" descr="D:\hospital VI\北大医院\jpg\北大医院VI\其他\ppt.jpg\1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13" y="0"/>
            <a:ext cx="9984658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04947" y="2206487"/>
            <a:ext cx="9733324" cy="3497628"/>
          </a:xfrm>
        </p:spPr>
        <p:txBody>
          <a:bodyPr>
            <a:noAutofit/>
          </a:bodyPr>
          <a:lstStyle/>
          <a:p>
            <a:endParaRPr kumimoji="1" lang="zh-CN" altLang="en-US" dirty="0" smtClean="0"/>
          </a:p>
          <a:p>
            <a:pPr algn="just"/>
            <a:r>
              <a:rPr lang="zh-CN" altLang="en-US" sz="4000" b="1" dirty="0" smtClean="0"/>
              <a:t>最适运动量估算</a:t>
            </a:r>
            <a:endParaRPr lang="zh-CN" altLang="en-US" sz="4000" b="1" dirty="0" smtClean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zh-CN" altLang="en-US" sz="3600" b="1" dirty="0" smtClean="0"/>
              <a:t>通过自测心率的简单方法来估算最适运动量</a:t>
            </a:r>
            <a:endParaRPr lang="zh-CN" altLang="en-US" sz="3600" b="1" dirty="0" smtClean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zh-CN" altLang="en-US" sz="3600" b="1" dirty="0" smtClean="0"/>
              <a:t>运动后预计心率＝</a:t>
            </a:r>
            <a:r>
              <a:rPr lang="en-US" altLang="zh-CN" sz="3600" b="1" dirty="0" smtClean="0"/>
              <a:t>170</a:t>
            </a:r>
            <a:r>
              <a:rPr lang="zh-CN" altLang="en-US" sz="3600" b="1" dirty="0" smtClean="0"/>
              <a:t>－年龄</a:t>
            </a:r>
            <a:endParaRPr lang="zh-CN" altLang="en-US" sz="3600" b="1" dirty="0" smtClean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zh-CN" altLang="en-US" sz="3600" b="1" dirty="0" smtClean="0"/>
              <a:t>结束运动后</a:t>
            </a:r>
            <a:r>
              <a:rPr lang="en-US" altLang="zh-CN" sz="3600" b="1" dirty="0" smtClean="0"/>
              <a:t>5-10</a:t>
            </a:r>
            <a:r>
              <a:rPr lang="zh-CN" altLang="en-US" sz="3600" b="1" dirty="0" smtClean="0"/>
              <a:t>分钟内气促症状能够基本恢复至平静状态，表示活动量合适</a:t>
            </a:r>
            <a:endParaRPr lang="zh-CN" altLang="en-US" sz="3600" b="1" dirty="0" smtClean="0"/>
          </a:p>
          <a:p>
            <a:r>
              <a:rPr lang="zh-CN" altLang="en-US" sz="3200" dirty="0" smtClean="0">
                <a:solidFill>
                  <a:schemeClr val="tx2"/>
                </a:solidFill>
                <a:ea typeface="华文行楷" panose="02010800040101010101" charset="-122"/>
              </a:rPr>
              <a:t> </a:t>
            </a:r>
            <a:endParaRPr lang="zh-CN" altLang="en-US" sz="3200" b="1" dirty="0" smtClean="0"/>
          </a:p>
          <a:p>
            <a:endParaRPr lang="zh-CN" altLang="en-US" dirty="0" smtClean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0" y="1666568"/>
            <a:ext cx="9839740" cy="766389"/>
          </a:xfrm>
        </p:spPr>
        <p:txBody>
          <a:bodyPr>
            <a:noAutofit/>
          </a:bodyPr>
          <a:lstStyle/>
          <a:p>
            <a:r>
              <a:rPr lang="en-US" altLang="zh-CN" sz="5400" b="1" dirty="0" smtClean="0">
                <a:latin typeface="Times New Roman" panose="02020603050405020304" pitchFamily="18" charset="0"/>
                <a:ea typeface="楷体_GB2312" pitchFamily="1" charset="-122"/>
              </a:rPr>
              <a:t>4</a:t>
            </a:r>
            <a:r>
              <a:rPr lang="zh-CN" altLang="en-US" sz="5400" b="1" dirty="0" smtClean="0">
                <a:latin typeface="Times New Roman" panose="02020603050405020304" pitchFamily="18" charset="0"/>
                <a:ea typeface="楷体_GB2312" pitchFamily="1" charset="-122"/>
              </a:rPr>
              <a:t>、</a:t>
            </a:r>
            <a:r>
              <a:rPr lang="zh-CN" alt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1" charset="-122"/>
              </a:rPr>
              <a:t>生活规律 适当锻炼</a:t>
            </a:r>
            <a:endParaRPr kumimoji="1" lang="zh-CN" alt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" descr="D:\hospital VI\北大医院\jpg\北大医院VI\其他\ppt.jpg\1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694" y="-14288"/>
            <a:ext cx="9453014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kumimoji="1" lang="zh-CN" altLang="en-US" sz="3200" dirty="0" smtClean="0"/>
          </a:p>
          <a:p>
            <a:endParaRPr lang="zh-CN" altLang="en-US" sz="3200" dirty="0" smtClean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643809" y="1230086"/>
            <a:ext cx="8024190" cy="1036036"/>
          </a:xfrm>
        </p:spPr>
        <p:txBody>
          <a:bodyPr>
            <a:noAutofit/>
          </a:bodyPr>
          <a:lstStyle/>
          <a:p>
            <a:r>
              <a:rPr kumimoji="1" lang="zh-CN" altLang="en-US" sz="5400" b="1" dirty="0" smtClean="0"/>
              <a:t>坚持体能锻炼 </a:t>
            </a:r>
            <a:endParaRPr kumimoji="1" lang="zh-CN" altLang="en-US" sz="5400" b="1" dirty="0"/>
          </a:p>
        </p:txBody>
      </p:sp>
      <p:sp>
        <p:nvSpPr>
          <p:cNvPr id="2" name="矩形 1"/>
          <p:cNvSpPr/>
          <p:nvPr/>
        </p:nvSpPr>
        <p:spPr>
          <a:xfrm>
            <a:off x="1501694" y="2449286"/>
            <a:ext cx="990381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 indent="-15875">
              <a:buFont typeface="Arial" panose="020B0604020202020204" pitchFamily="34" charset="0"/>
              <a:buChar char="•"/>
            </a:pPr>
            <a:r>
              <a:rPr lang="zh-CN" altLang="en-US" sz="4000" b="1" dirty="0" smtClean="0">
                <a:solidFill>
                  <a:schemeClr val="tx2"/>
                </a:solidFill>
                <a:latin typeface="STHeiti Light" charset="-122"/>
                <a:ea typeface="STHeiti Light" charset="-122"/>
                <a:cs typeface="STHeiti Light" charset="-122"/>
              </a:rPr>
              <a:t>锻炼应以不感到过度疲劳为宜，坚持锻炼有利于提高体力、耐力和抵抗力。</a:t>
            </a:r>
            <a:endParaRPr lang="zh-CN" altLang="en-US" sz="4000" b="1" dirty="0" smtClean="0">
              <a:solidFill>
                <a:schemeClr val="tx2"/>
              </a:solidFill>
              <a:latin typeface="STHeiti Light" charset="-122"/>
              <a:ea typeface="STHeiti Light" charset="-122"/>
              <a:cs typeface="STHeiti Light" charset="-122"/>
            </a:endParaRPr>
          </a:p>
          <a:p>
            <a:pPr marL="15875" indent="-15875">
              <a:buFont typeface="Arial" panose="020B0604020202020204" pitchFamily="34" charset="0"/>
              <a:buChar char="•"/>
            </a:pPr>
            <a:endParaRPr lang="zh-CN" altLang="en-US" sz="3600" b="1" dirty="0" smtClean="0">
              <a:solidFill>
                <a:schemeClr val="tx2"/>
              </a:solidFill>
              <a:latin typeface="STHeiti Light" charset="-122"/>
              <a:ea typeface="STHeiti Light" charset="-122"/>
              <a:cs typeface="STHeiti Light" charset="-122"/>
            </a:endParaRPr>
          </a:p>
          <a:p>
            <a:pPr indent="-441325">
              <a:buFont typeface="Arial" panose="020B0604020202020204" pitchFamily="34" charset="0"/>
              <a:buChar char="•"/>
            </a:pPr>
            <a:r>
              <a:rPr lang="zh-CN" altLang="en-US" sz="4000" b="1" dirty="0" smtClean="0">
                <a:solidFill>
                  <a:schemeClr val="tx2"/>
                </a:solidFill>
                <a:latin typeface="STHeiti Light" charset="-122"/>
                <a:ea typeface="STHeiti Light" charset="-122"/>
                <a:cs typeface="STHeiti Light" charset="-122"/>
              </a:rPr>
              <a:t>锻炼方式多种多样，如散步、爬楼梯、骑自行车、太极拳、广播体操、跳舞、游泳等。</a:t>
            </a:r>
            <a:br>
              <a:rPr lang="zh-CN" altLang="en-US" sz="4000" b="1" dirty="0" smtClean="0">
                <a:solidFill>
                  <a:schemeClr val="tx2"/>
                </a:solidFill>
                <a:latin typeface="STHeiti Light" charset="-122"/>
                <a:ea typeface="STHeiti Light" charset="-122"/>
                <a:cs typeface="STHeiti Light" charset="-122"/>
              </a:rPr>
            </a:br>
            <a:endParaRPr lang="zh-CN" altLang="en-US" sz="4000" b="1" dirty="0" smtClean="0">
              <a:solidFill>
                <a:schemeClr val="tx2"/>
              </a:solidFill>
              <a:latin typeface="STHeiti Light" charset="-122"/>
              <a:ea typeface="STHeiti Light" charset="-122"/>
              <a:cs typeface="STHeiti Light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" descr="D:\hospital VI\北大医院\jpg\北大医院VI\其他\ppt.jpg\1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27" y="0"/>
            <a:ext cx="916305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kumimoji="1" lang="zh-CN" altLang="en-US" sz="3200" dirty="0" smtClean="0"/>
          </a:p>
          <a:p>
            <a:endParaRPr lang="zh-CN" altLang="en-US" sz="3200" dirty="0" smtClean="0"/>
          </a:p>
        </p:txBody>
      </p:sp>
      <p:sp>
        <p:nvSpPr>
          <p:cNvPr id="2" name="矩形 1"/>
          <p:cNvSpPr/>
          <p:nvPr/>
        </p:nvSpPr>
        <p:spPr>
          <a:xfrm>
            <a:off x="1641327" y="2067288"/>
            <a:ext cx="9340997" cy="439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幼圆" panose="02010509060101010101" charset="-122"/>
                <a:ea typeface="幼圆" panose="02010509060101010101" charset="-122"/>
              </a:rPr>
              <a:t>坚持</a:t>
            </a:r>
            <a:r>
              <a:rPr lang="zh-CN" altLang="en-US" sz="2800" b="1" dirty="0">
                <a:latin typeface="幼圆" panose="02010509060101010101" charset="-122"/>
                <a:ea typeface="幼圆" panose="02010509060101010101" charset="-122"/>
              </a:rPr>
              <a:t>呼吸</a:t>
            </a:r>
            <a:r>
              <a:rPr lang="zh-CN" altLang="en-US" sz="2800" b="1" dirty="0" smtClean="0">
                <a:latin typeface="幼圆" panose="02010509060101010101" charset="-122"/>
                <a:ea typeface="幼圆" panose="02010509060101010101" charset="-122"/>
              </a:rPr>
              <a:t>功能锻炼</a:t>
            </a:r>
            <a:r>
              <a:rPr lang="zh-CN" altLang="en-US" sz="2800" b="1" dirty="0">
                <a:latin typeface="幼圆" panose="02010509060101010101" charset="-122"/>
                <a:ea typeface="幼圆" panose="02010509060101010101" charset="-122"/>
              </a:rPr>
              <a:t>可稳定病情，改善肺</a:t>
            </a:r>
            <a:r>
              <a:rPr lang="zh-CN" altLang="en-US" sz="2800" b="1" dirty="0" smtClean="0">
                <a:latin typeface="幼圆" panose="02010509060101010101" charset="-122"/>
                <a:ea typeface="幼圆" panose="02010509060101010101" charset="-122"/>
              </a:rPr>
              <a:t>功能</a:t>
            </a:r>
            <a:endParaRPr lang="zh-CN" altLang="en-US" sz="2800" b="1" dirty="0" smtClean="0">
              <a:latin typeface="幼圆" panose="02010509060101010101" charset="-122"/>
              <a:ea typeface="幼圆" panose="02010509060101010101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latin typeface="幼圆" panose="02010509060101010101" charset="-122"/>
                <a:ea typeface="幼圆" panose="02010509060101010101" charset="-122"/>
              </a:rPr>
              <a:t>腹</a:t>
            </a:r>
            <a:r>
              <a:rPr lang="zh-CN" altLang="en-US" sz="2800" b="1" dirty="0">
                <a:latin typeface="幼圆" panose="02010509060101010101" charset="-122"/>
                <a:ea typeface="幼圆" panose="02010509060101010101" charset="-122"/>
              </a:rPr>
              <a:t>式</a:t>
            </a:r>
            <a:r>
              <a:rPr lang="zh-CN" altLang="en-US" sz="2800" b="1" dirty="0" smtClean="0">
                <a:latin typeface="幼圆" panose="02010509060101010101" charset="-122"/>
                <a:ea typeface="幼圆" panose="02010509060101010101" charset="-122"/>
              </a:rPr>
              <a:t>呼吸： 一手</a:t>
            </a:r>
            <a:r>
              <a:rPr lang="zh-CN" altLang="en-US" sz="2800" b="1" dirty="0">
                <a:latin typeface="幼圆" panose="02010509060101010101" charset="-122"/>
                <a:ea typeface="幼圆" panose="02010509060101010101" charset="-122"/>
              </a:rPr>
              <a:t>置于胸前，另一手置于腹部肚脐处，吸气时胸部不动，腹部鼓起，呼气时</a:t>
            </a:r>
            <a:r>
              <a:rPr lang="zh-CN" altLang="en-US" sz="2800" b="1" dirty="0" smtClean="0">
                <a:latin typeface="幼圆" panose="02010509060101010101" charset="-122"/>
                <a:ea typeface="幼圆" panose="02010509060101010101" charset="-122"/>
              </a:rPr>
              <a:t>，腹部</a:t>
            </a:r>
            <a:r>
              <a:rPr lang="zh-CN" altLang="en-US" sz="2800" b="1" dirty="0">
                <a:latin typeface="幼圆" panose="02010509060101010101" charset="-122"/>
                <a:ea typeface="幼圆" panose="02010509060101010101" charset="-122"/>
              </a:rPr>
              <a:t>内陷</a:t>
            </a:r>
            <a:r>
              <a:rPr lang="zh-CN" altLang="en-US" sz="2800" b="1" dirty="0" smtClean="0">
                <a:latin typeface="幼圆" panose="02010509060101010101" charset="-122"/>
                <a:ea typeface="幼圆" panose="02010509060101010101" charset="-122"/>
              </a:rPr>
              <a:t>。</a:t>
            </a:r>
            <a:endParaRPr lang="zh-CN" altLang="en-US" sz="2800" b="1" dirty="0" smtClean="0">
              <a:latin typeface="幼圆" panose="02010509060101010101" charset="-122"/>
              <a:ea typeface="幼圆" panose="02010509060101010101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latin typeface="幼圆" panose="02010509060101010101" charset="-122"/>
                <a:ea typeface="幼圆" panose="02010509060101010101" charset="-122"/>
              </a:rPr>
              <a:t>缩</a:t>
            </a:r>
            <a:r>
              <a:rPr lang="zh-CN" altLang="en-US" sz="2800" b="1" dirty="0">
                <a:latin typeface="幼圆" panose="02010509060101010101" charset="-122"/>
                <a:ea typeface="幼圆" panose="02010509060101010101" charset="-122"/>
              </a:rPr>
              <a:t>唇</a:t>
            </a:r>
            <a:r>
              <a:rPr lang="zh-CN" altLang="en-US" sz="2800" b="1" dirty="0" smtClean="0">
                <a:latin typeface="幼圆" panose="02010509060101010101" charset="-122"/>
                <a:ea typeface="幼圆" panose="02010509060101010101" charset="-122"/>
              </a:rPr>
              <a:t>呼吸 </a:t>
            </a:r>
            <a:r>
              <a:rPr lang="zh-CN" altLang="en-US" sz="2800" b="1" dirty="0">
                <a:latin typeface="幼圆" panose="02010509060101010101" charset="-122"/>
                <a:ea typeface="幼圆" panose="02010509060101010101" charset="-122"/>
              </a:rPr>
              <a:t>：</a:t>
            </a:r>
            <a:r>
              <a:rPr lang="zh-CN" altLang="en-US" sz="2800" b="1" dirty="0" smtClean="0">
                <a:latin typeface="幼圆" panose="02010509060101010101" charset="-122"/>
                <a:ea typeface="幼圆" panose="02010509060101010101" charset="-122"/>
              </a:rPr>
              <a:t>闭</a:t>
            </a:r>
            <a:r>
              <a:rPr lang="zh-CN" altLang="en-US" sz="2800" b="1" dirty="0">
                <a:latin typeface="幼圆" panose="02010509060101010101" charset="-122"/>
                <a:ea typeface="幼圆" panose="02010509060101010101" charset="-122"/>
              </a:rPr>
              <a:t>嘴，平静用鼻吸气，默数</a:t>
            </a:r>
            <a:r>
              <a:rPr lang="en-US" altLang="zh-CN" sz="2800" b="1" dirty="0">
                <a:latin typeface="幼圆" panose="02010509060101010101" charset="-122"/>
                <a:ea typeface="幼圆" panose="02010509060101010101" charset="-122"/>
              </a:rPr>
              <a:t>1</a:t>
            </a:r>
            <a:r>
              <a:rPr lang="zh-CN" altLang="en-US" sz="2800" b="1" dirty="0">
                <a:latin typeface="幼圆" panose="02010509060101010101" charset="-122"/>
                <a:ea typeface="幼圆" panose="02010509060101010101" charset="-122"/>
              </a:rPr>
              <a:t>、</a:t>
            </a:r>
            <a:r>
              <a:rPr lang="en-US" altLang="zh-CN" sz="2800" b="1" dirty="0">
                <a:latin typeface="幼圆" panose="02010509060101010101" charset="-122"/>
                <a:ea typeface="幼圆" panose="02010509060101010101" charset="-122"/>
              </a:rPr>
              <a:t>2</a:t>
            </a:r>
            <a:r>
              <a:rPr lang="zh-CN" altLang="en-US" sz="2800" b="1" dirty="0">
                <a:latin typeface="幼圆" panose="02010509060101010101" charset="-122"/>
                <a:ea typeface="幼圆" panose="02010509060101010101" charset="-122"/>
              </a:rPr>
              <a:t>，然后将嘴唇缩成吹口哨状缓慢呼气，默数</a:t>
            </a:r>
            <a:r>
              <a:rPr lang="en-US" altLang="zh-CN" sz="2800" b="1" dirty="0">
                <a:latin typeface="幼圆" panose="02010509060101010101" charset="-122"/>
                <a:ea typeface="幼圆" panose="02010509060101010101" charset="-122"/>
              </a:rPr>
              <a:t>1</a:t>
            </a:r>
            <a:r>
              <a:rPr lang="zh-CN" altLang="en-US" sz="2800" b="1" dirty="0">
                <a:latin typeface="幼圆" panose="02010509060101010101" charset="-122"/>
                <a:ea typeface="幼圆" panose="02010509060101010101" charset="-122"/>
              </a:rPr>
              <a:t>、</a:t>
            </a:r>
            <a:r>
              <a:rPr lang="en-US" altLang="zh-CN" sz="2800" b="1" dirty="0">
                <a:latin typeface="幼圆" panose="02010509060101010101" charset="-122"/>
                <a:ea typeface="幼圆" panose="02010509060101010101" charset="-122"/>
              </a:rPr>
              <a:t>2</a:t>
            </a:r>
            <a:r>
              <a:rPr lang="zh-CN" altLang="en-US" sz="2800" b="1" dirty="0">
                <a:latin typeface="幼圆" panose="02010509060101010101" charset="-122"/>
                <a:ea typeface="幼圆" panose="02010509060101010101" charset="-122"/>
              </a:rPr>
              <a:t>、</a:t>
            </a:r>
            <a:r>
              <a:rPr lang="en-US" altLang="zh-CN" sz="2800" b="1" dirty="0">
                <a:latin typeface="幼圆" panose="02010509060101010101" charset="-122"/>
                <a:ea typeface="幼圆" panose="02010509060101010101" charset="-122"/>
              </a:rPr>
              <a:t>3</a:t>
            </a:r>
            <a:r>
              <a:rPr lang="zh-CN" altLang="en-US" sz="2800" b="1" dirty="0">
                <a:latin typeface="幼圆" panose="02010509060101010101" charset="-122"/>
                <a:ea typeface="幼圆" panose="02010509060101010101" charset="-122"/>
              </a:rPr>
              <a:t>、</a:t>
            </a:r>
            <a:r>
              <a:rPr lang="en-US" altLang="zh-CN" sz="2800" b="1" dirty="0">
                <a:latin typeface="幼圆" panose="02010509060101010101" charset="-122"/>
                <a:ea typeface="幼圆" panose="02010509060101010101" charset="-122"/>
              </a:rPr>
              <a:t>4</a:t>
            </a:r>
            <a:r>
              <a:rPr lang="zh-CN" altLang="en-US" sz="2800" b="1" dirty="0">
                <a:latin typeface="幼圆" panose="02010509060101010101" charset="-122"/>
                <a:ea typeface="幼圆" panose="02010509060101010101" charset="-122"/>
              </a:rPr>
              <a:t>，吸呼时间比为</a:t>
            </a:r>
            <a:r>
              <a:rPr lang="en-US" altLang="zh-CN" sz="2800" b="1" dirty="0">
                <a:latin typeface="幼圆" panose="02010509060101010101" charset="-122"/>
                <a:ea typeface="幼圆" panose="02010509060101010101" charset="-122"/>
              </a:rPr>
              <a:t>1∶</a:t>
            </a:r>
            <a:r>
              <a:rPr lang="en-US" altLang="zh-CN" sz="2800" b="1" dirty="0" smtClean="0">
                <a:latin typeface="幼圆" panose="02010509060101010101" charset="-122"/>
                <a:ea typeface="幼圆" panose="02010509060101010101" charset="-122"/>
              </a:rPr>
              <a:t>2</a:t>
            </a:r>
            <a:endParaRPr lang="zh-CN" altLang="en-US" sz="2800" b="1" dirty="0" smtClean="0">
              <a:latin typeface="幼圆" panose="02010509060101010101" charset="-122"/>
              <a:ea typeface="幼圆" panose="02010509060101010101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latin typeface="幼圆" panose="02010509060101010101" charset="-122"/>
                <a:ea typeface="幼圆" panose="02010509060101010101" charset="-122"/>
              </a:rPr>
              <a:t>以上</a:t>
            </a:r>
            <a:r>
              <a:rPr lang="zh-CN" altLang="en-US" sz="2800" b="1" dirty="0">
                <a:latin typeface="幼圆" panose="02010509060101010101" charset="-122"/>
                <a:ea typeface="幼圆" panose="02010509060101010101" charset="-122"/>
              </a:rPr>
              <a:t>两种呼吸</a:t>
            </a:r>
            <a:r>
              <a:rPr lang="zh-CN" altLang="en-US" sz="2800" b="1" dirty="0" smtClean="0">
                <a:latin typeface="幼圆" panose="02010509060101010101" charset="-122"/>
                <a:ea typeface="幼圆" panose="02010509060101010101" charset="-122"/>
              </a:rPr>
              <a:t>训练可结合在一起进行</a:t>
            </a:r>
            <a:r>
              <a:rPr lang="zh-CN" altLang="en-US" sz="2800" b="1" dirty="0">
                <a:latin typeface="幼圆" panose="02010509060101010101" charset="-122"/>
                <a:ea typeface="幼圆" panose="02010509060101010101" charset="-122"/>
              </a:rPr>
              <a:t>，</a:t>
            </a:r>
            <a:r>
              <a:rPr lang="zh-CN" altLang="en-US" sz="2800" b="1" dirty="0" smtClean="0"/>
              <a:t>做到深吸慢呼，一日</a:t>
            </a:r>
            <a:r>
              <a:rPr lang="en-US" altLang="zh-CN" sz="2800" b="1" dirty="0" smtClean="0"/>
              <a:t>2</a:t>
            </a:r>
            <a:r>
              <a:rPr lang="zh-CN" altLang="en-US" sz="2800" b="1" dirty="0" smtClean="0"/>
              <a:t>次，每次</a:t>
            </a:r>
            <a:r>
              <a:rPr lang="zh-CN" altLang="en-US" sz="2800" b="1" dirty="0"/>
              <a:t>练习</a:t>
            </a:r>
            <a:r>
              <a:rPr lang="en-US" altLang="zh-CN" sz="2800" b="1" dirty="0"/>
              <a:t>2~3</a:t>
            </a:r>
            <a:r>
              <a:rPr lang="zh-CN" altLang="en-US" sz="2800" b="1" dirty="0" smtClean="0"/>
              <a:t>分钟，循序渐进，长期坚持。</a:t>
            </a:r>
            <a:endParaRPr lang="zh-CN" altLang="en-US" sz="2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 b="1" dirty="0" smtClean="0"/>
              <a:t>如果</a:t>
            </a:r>
            <a:r>
              <a:rPr lang="zh-CN" altLang="en-US" sz="2800" b="1" dirty="0"/>
              <a:t>感到疲劳、胸闷、</a:t>
            </a:r>
            <a:r>
              <a:rPr lang="zh-CN" altLang="en-US" sz="2800" b="1" dirty="0" smtClean="0"/>
              <a:t>头晕、手麻</a:t>
            </a:r>
            <a:r>
              <a:rPr lang="zh-CN" altLang="en-US" sz="2800" b="1" dirty="0"/>
              <a:t>，则表示锻炼过度，</a:t>
            </a:r>
            <a:r>
              <a:rPr lang="zh-CN" altLang="en-US" sz="2800" b="1" dirty="0" smtClean="0"/>
              <a:t>应及时停止</a:t>
            </a:r>
            <a:endParaRPr lang="zh-CN" altLang="en-US" sz="2800" b="1" dirty="0" smtClean="0"/>
          </a:p>
        </p:txBody>
      </p:sp>
      <p:sp>
        <p:nvSpPr>
          <p:cNvPr id="3" name="矩形 2"/>
          <p:cNvSpPr/>
          <p:nvPr/>
        </p:nvSpPr>
        <p:spPr>
          <a:xfrm>
            <a:off x="3641271" y="1208314"/>
            <a:ext cx="51631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4800" b="1" dirty="0" smtClean="0"/>
              <a:t>坚持呼吸功能锻炼</a:t>
            </a:r>
            <a:endParaRPr kumimoji="1" lang="zh-CN" altLang="en-US" sz="4800" b="1" dirty="0" smtClean="0"/>
          </a:p>
          <a:p>
            <a:endParaRPr lang="zh-CN" alt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" descr="D:\hospital VI\北大医院\jpg\北大医院VI\其他\ppt.jpg\1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820" y="-88107"/>
            <a:ext cx="9261475" cy="694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" y="1371600"/>
            <a:ext cx="7784846" cy="636104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楷体_GB2312" pitchFamily="1" charset="-122"/>
              </a:rPr>
              <a:t>5</a:t>
            </a:r>
            <a:r>
              <a:rPr lang="zh-CN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1" charset="-122"/>
              </a:rPr>
              <a:t>、正确认识 规律用药</a:t>
            </a:r>
            <a:endParaRPr kumimoji="1" lang="zh-CN" altLang="en-US" sz="3600" b="1" dirty="0"/>
          </a:p>
        </p:txBody>
      </p:sp>
      <p:sp>
        <p:nvSpPr>
          <p:cNvPr id="4" name="矩形 3"/>
          <p:cNvSpPr/>
          <p:nvPr/>
        </p:nvSpPr>
        <p:spPr>
          <a:xfrm>
            <a:off x="1354191" y="1954895"/>
            <a:ext cx="9261476" cy="5400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）长期治疗：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药物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治疗可预防和控制症状，减少急性加重的频率和严重程度，提高运动耐力和生命质量。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）遵医嘱规律用药，不能擅自停药或减量。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一旦停药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治疗或不适当减药，则更容易引起急性加重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发作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每次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急性加重都会使肺功能受到损害，严重的会引发慢阻肺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的并发症 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）定期复查。每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个月评估一次。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2057" y="4914901"/>
            <a:ext cx="3953610" cy="1436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" descr="D:\hospital VI\北大医院\jpg\北大医院VI\其他\ppt.jpg\1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337" y="0"/>
            <a:ext cx="916305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23323" y="1013791"/>
            <a:ext cx="7291534" cy="1517139"/>
          </a:xfrm>
        </p:spPr>
        <p:txBody>
          <a:bodyPr anchor="ctr"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</a:rPr>
              <a:t> 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kumimoji="1" lang="zh-CN" altLang="en-US" sz="3200" dirty="0" smtClean="0"/>
          </a:p>
          <a:p>
            <a:endParaRPr lang="zh-CN" altLang="en-US" sz="3200" dirty="0" smtClean="0"/>
          </a:p>
        </p:txBody>
      </p:sp>
      <p:sp>
        <p:nvSpPr>
          <p:cNvPr id="2" name="矩形 1"/>
          <p:cNvSpPr/>
          <p:nvPr/>
        </p:nvSpPr>
        <p:spPr>
          <a:xfrm>
            <a:off x="1868557" y="1729409"/>
            <a:ext cx="880896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1" lang="zh-CN" altLang="en-US" sz="2800" dirty="0" smtClean="0"/>
          </a:p>
          <a:p>
            <a:r>
              <a:rPr kumimoji="1" lang="zh-CN" altLang="en-US" sz="3400" b="1" dirty="0" smtClean="0"/>
              <a:t> </a:t>
            </a:r>
            <a:endParaRPr kumimoji="1" lang="zh-CN" altLang="en-US" sz="3400" b="1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1740310" y="1312606"/>
            <a:ext cx="9129314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600" b="1" dirty="0" smtClean="0"/>
              <a:t>6</a:t>
            </a:r>
            <a:r>
              <a:rPr kumimoji="1" lang="zh-CN" altLang="en-US" sz="3600" b="1" dirty="0" smtClean="0"/>
              <a:t>、 长期家庭氧疗</a:t>
            </a:r>
            <a:endParaRPr kumimoji="1" lang="zh-CN" altLang="en-US" sz="3600" b="1" dirty="0" smtClean="0"/>
          </a:p>
          <a:p>
            <a:pPr>
              <a:lnSpc>
                <a:spcPct val="150000"/>
              </a:lnSpc>
            </a:pPr>
            <a:r>
              <a:rPr kumimoji="1" lang="zh-CN" altLang="en-US" sz="3200" b="1" dirty="0" smtClean="0"/>
              <a:t>慢阻肺合并低氧血症的患者，长期家庭氧疗可以改善组织器官的缺氧状态。</a:t>
            </a:r>
            <a:endParaRPr kumimoji="1" lang="zh-CN" altLang="en-US" sz="3200" b="1" dirty="0" smtClean="0"/>
          </a:p>
          <a:p>
            <a:pPr>
              <a:lnSpc>
                <a:spcPct val="150000"/>
              </a:lnSpc>
            </a:pPr>
            <a:r>
              <a:rPr kumimoji="1" lang="zh-CN" altLang="en-US" sz="3200" b="1" dirty="0" smtClean="0"/>
              <a:t>方法：鼻导管吸氧</a:t>
            </a:r>
            <a:r>
              <a:rPr kumimoji="1" lang="en-US" altLang="zh-CN" sz="3200" b="1" dirty="0" smtClean="0"/>
              <a:t>0.5-2</a:t>
            </a:r>
            <a:r>
              <a:rPr kumimoji="1" lang="zh-CN" altLang="en-US" sz="3200" b="1" dirty="0" smtClean="0"/>
              <a:t>升</a:t>
            </a:r>
            <a:r>
              <a:rPr kumimoji="1" lang="en-US" altLang="zh-CN" sz="3200" b="1" dirty="0" smtClean="0"/>
              <a:t>/</a:t>
            </a:r>
            <a:r>
              <a:rPr kumimoji="1" lang="zh-CN" altLang="en-US" sz="3200" b="1" dirty="0" smtClean="0"/>
              <a:t>分，大于</a:t>
            </a:r>
            <a:r>
              <a:rPr kumimoji="1" lang="en-US" altLang="zh-CN" sz="3200" b="1" dirty="0" smtClean="0"/>
              <a:t>15</a:t>
            </a:r>
            <a:r>
              <a:rPr kumimoji="1" lang="zh-CN" altLang="en-US" sz="3200" b="1" dirty="0" smtClean="0"/>
              <a:t>小时</a:t>
            </a:r>
            <a:r>
              <a:rPr kumimoji="1" lang="en-US" altLang="zh-CN" sz="3200" b="1" dirty="0" smtClean="0"/>
              <a:t>/</a:t>
            </a:r>
            <a:r>
              <a:rPr kumimoji="1" lang="zh-CN" altLang="en-US" sz="3200" b="1" dirty="0" smtClean="0"/>
              <a:t>日。</a:t>
            </a:r>
            <a:endParaRPr kumimoji="1" lang="zh-CN" altLang="en-US" sz="3200" b="1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430" y="4260339"/>
            <a:ext cx="6776356" cy="1928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" descr="D:\hospital VI\北大医院\jpg\北大医院VI\其他\ppt.jpg\1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0"/>
            <a:ext cx="916305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23323" y="1013791"/>
            <a:ext cx="7291534" cy="1517139"/>
          </a:xfrm>
        </p:spPr>
        <p:txBody>
          <a:bodyPr anchor="ctr">
            <a:norm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</a:rPr>
              <a:t>呼吸科专业门诊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kumimoji="1" lang="zh-CN" altLang="en-US" sz="3200" dirty="0" smtClean="0"/>
          </a:p>
          <a:p>
            <a:endParaRPr lang="zh-CN" altLang="en-US" sz="3200" dirty="0" smtClean="0"/>
          </a:p>
        </p:txBody>
      </p:sp>
      <p:sp>
        <p:nvSpPr>
          <p:cNvPr id="2" name="矩形 1"/>
          <p:cNvSpPr/>
          <p:nvPr/>
        </p:nvSpPr>
        <p:spPr>
          <a:xfrm>
            <a:off x="1868557" y="1729409"/>
            <a:ext cx="8808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1" lang="zh-CN" altLang="en-US" sz="2800" dirty="0" smtClean="0"/>
          </a:p>
          <a:p>
            <a:r>
              <a:rPr kumimoji="1" lang="zh-CN" altLang="en-US" sz="3400" b="1" dirty="0" smtClean="0"/>
              <a:t>哮喘门诊：胡艳付主任医师   周一下午</a:t>
            </a:r>
            <a:endParaRPr kumimoji="1" lang="zh-CN" altLang="en-US" sz="3400" b="1" dirty="0" smtClean="0"/>
          </a:p>
          <a:p>
            <a:r>
              <a:rPr kumimoji="1" lang="zh-CN" altLang="en-US" sz="3400" b="1" dirty="0" smtClean="0"/>
              <a:t>慢阻肺、戒烟门诊：陈建主任医师  周四上午</a:t>
            </a:r>
            <a:endParaRPr kumimoji="1" lang="zh-CN" altLang="en-US" sz="3400" b="1" dirty="0" smtClean="0"/>
          </a:p>
          <a:p>
            <a:r>
              <a:rPr kumimoji="1" lang="zh-CN" altLang="en-US" sz="3400" b="1" dirty="0" smtClean="0"/>
              <a:t>肺间质病门诊：阙呈立主任医师  周三上午</a:t>
            </a:r>
            <a:endParaRPr kumimoji="1" lang="zh-CN" altLang="en-US" sz="3400" b="1" dirty="0" smtClean="0"/>
          </a:p>
          <a:p>
            <a:r>
              <a:rPr kumimoji="1" lang="zh-CN" altLang="en-US" sz="3400" b="1" dirty="0" smtClean="0"/>
              <a:t>肺肿瘤门诊：聂立功主任医师  周二上午</a:t>
            </a:r>
            <a:endParaRPr kumimoji="1" lang="zh-CN" altLang="en-US" sz="3400" b="1" dirty="0" smtClean="0"/>
          </a:p>
          <a:p>
            <a:r>
              <a:rPr kumimoji="1" lang="zh-CN" altLang="en-US" sz="3400" b="1" dirty="0" smtClean="0"/>
              <a:t>介入治疗门诊：章巍付主任医师  周五下午 </a:t>
            </a:r>
            <a:endParaRPr kumimoji="1" lang="zh-CN" altLang="en-US" sz="3400" b="1" dirty="0" smtClean="0"/>
          </a:p>
          <a:p>
            <a:r>
              <a:rPr kumimoji="1" lang="zh-CN" altLang="en-US" sz="3400" b="1" dirty="0" smtClean="0"/>
              <a:t>                               张红主任医师   周三上午</a:t>
            </a:r>
            <a:endParaRPr kumimoji="1" lang="zh-CN" altLang="en-US" sz="3400" b="1" dirty="0" smtClean="0"/>
          </a:p>
          <a:p>
            <a:r>
              <a:rPr kumimoji="1" lang="zh-CN" altLang="en-US" sz="3400" b="1" dirty="0" smtClean="0"/>
              <a:t>肺血管病门诊：廖纪萍主治医师  周三下午</a:t>
            </a:r>
            <a:endParaRPr kumimoji="1" lang="zh-CN" altLang="en-US" sz="3400" b="1" dirty="0" smtClean="0"/>
          </a:p>
          <a:p>
            <a:r>
              <a:rPr kumimoji="1" lang="zh-CN" altLang="en-US" sz="3400" b="1" dirty="0" smtClean="0"/>
              <a:t>睡眠门诊：张成医师  周四下午</a:t>
            </a:r>
            <a:endParaRPr kumimoji="1" lang="zh-CN" altLang="en-US" sz="3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" descr="D:\hospital VI\北大医院\jpg\北大医院VI\其他\ppt.jpg\1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586" y="0"/>
            <a:ext cx="93399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28495" y="1649730"/>
            <a:ext cx="9240520" cy="4789170"/>
          </a:xfrm>
        </p:spPr>
        <p:txBody>
          <a:bodyPr>
            <a:normAutofit fontScale="25000" lnSpcReduction="20000"/>
          </a:bodyPr>
          <a:lstStyle/>
          <a:p>
            <a:r>
              <a:rPr lang="zh-CN" altLang="en-US" sz="8700" b="1" dirty="0" smtClean="0">
                <a:latin typeface="楷体_GB2312" charset="0"/>
                <a:ea typeface="楷体_GB2312" charset="0"/>
              </a:rPr>
              <a:t> </a:t>
            </a:r>
            <a:r>
              <a:rPr lang="zh-CN" altLang="en-US" sz="17600" b="1" dirty="0" smtClean="0">
                <a:solidFill>
                  <a:srgbClr val="FF0000"/>
                </a:solidFill>
                <a:latin typeface="楷体_GB2312" charset="0"/>
                <a:ea typeface="楷体_GB2312" charset="0"/>
              </a:rPr>
              <a:t>呼吸科常见检查项目</a:t>
            </a:r>
            <a:endParaRPr lang="zh-CN" altLang="en-US" sz="17600" b="1" dirty="0" smtClean="0">
              <a:solidFill>
                <a:srgbClr val="FF0000"/>
              </a:solidFill>
              <a:latin typeface="楷体_GB2312" charset="0"/>
              <a:ea typeface="楷体_GB2312" charset="0"/>
            </a:endParaRPr>
          </a:p>
          <a:p>
            <a:pPr algn="just"/>
            <a:endParaRPr lang="zh-CN" altLang="en-US" sz="3200" b="1" dirty="0" smtClean="0">
              <a:latin typeface="楷体_GB2312" charset="0"/>
              <a:ea typeface="楷体_GB231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16000" b="1" dirty="0" smtClean="0">
                <a:latin typeface="楷体_GB2312" charset="0"/>
                <a:ea typeface="楷体_GB2312" charset="0"/>
              </a:rPr>
              <a:t>肺</a:t>
            </a:r>
            <a:r>
              <a:rPr lang="zh-CN" altLang="en-US" sz="16000" b="1" dirty="0">
                <a:latin typeface="楷体_GB2312" charset="0"/>
                <a:ea typeface="楷体_GB2312" charset="0"/>
              </a:rPr>
              <a:t>功能检查</a:t>
            </a:r>
            <a:endParaRPr lang="zh-CN" altLang="en-US" sz="16000" b="1" dirty="0">
              <a:latin typeface="楷体_GB2312" charset="0"/>
              <a:ea typeface="楷体_GB231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16000" b="1" dirty="0" smtClean="0">
                <a:latin typeface="楷体_GB2312" charset="0"/>
                <a:ea typeface="楷体_GB2312" charset="0"/>
              </a:rPr>
              <a:t>气管</a:t>
            </a:r>
            <a:r>
              <a:rPr lang="zh-CN" altLang="en-US" sz="16000" b="1" dirty="0">
                <a:latin typeface="楷体_GB2312" charset="0"/>
                <a:ea typeface="楷体_GB2312" charset="0"/>
              </a:rPr>
              <a:t>镜</a:t>
            </a:r>
            <a:r>
              <a:rPr lang="zh-CN" altLang="en-US" sz="16000" b="1" dirty="0" smtClean="0">
                <a:latin typeface="楷体_GB2312" charset="0"/>
                <a:ea typeface="楷体_GB2312" charset="0"/>
              </a:rPr>
              <a:t>检查</a:t>
            </a:r>
            <a:endParaRPr lang="zh-CN" altLang="en-US" sz="16000" b="1" dirty="0" smtClean="0">
              <a:latin typeface="楷体_GB2312" charset="0"/>
              <a:ea typeface="楷体_GB231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16000" b="1" dirty="0" smtClean="0">
                <a:latin typeface="楷体_GB2312" charset="0"/>
                <a:ea typeface="楷体_GB2312" charset="0"/>
              </a:rPr>
              <a:t>睡眠监测</a:t>
            </a:r>
            <a:endParaRPr lang="zh-CN" altLang="en-US" sz="16000" b="1" dirty="0" smtClean="0">
              <a:latin typeface="楷体_GB2312" charset="0"/>
              <a:ea typeface="楷体_GB231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16000" b="1" dirty="0" smtClean="0">
                <a:latin typeface="楷体_GB2312" charset="0"/>
                <a:ea typeface="楷体_GB2312" charset="0"/>
              </a:rPr>
              <a:t>呼</a:t>
            </a:r>
            <a:r>
              <a:rPr lang="zh-CN" altLang="en-US" sz="16000" b="1" dirty="0">
                <a:latin typeface="楷体_GB2312" charset="0"/>
                <a:ea typeface="楷体_GB2312" charset="0"/>
              </a:rPr>
              <a:t>出气一氧化氮检查</a:t>
            </a:r>
            <a:endParaRPr lang="zh-CN" altLang="en-US" sz="16000" b="1" dirty="0">
              <a:latin typeface="楷体_GB2312" charset="0"/>
              <a:ea typeface="楷体_GB231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16000" b="1" dirty="0" smtClean="0">
                <a:latin typeface="楷体_GB2312" charset="0"/>
                <a:ea typeface="楷体_GB2312" charset="0"/>
              </a:rPr>
              <a:t>痰</a:t>
            </a:r>
            <a:r>
              <a:rPr lang="zh-CN" altLang="en-US" sz="16000" b="1" dirty="0">
                <a:latin typeface="楷体_GB2312" charset="0"/>
                <a:ea typeface="楷体_GB2312" charset="0"/>
              </a:rPr>
              <a:t>诱导检查</a:t>
            </a:r>
            <a:endParaRPr lang="zh-CN" altLang="en-US" sz="16000" b="1" dirty="0">
              <a:latin typeface="楷体_GB2312" charset="0"/>
              <a:ea typeface="楷体_GB231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16000" b="1" dirty="0" smtClean="0">
                <a:latin typeface="楷体_GB2312" charset="0"/>
                <a:ea typeface="楷体_GB2312" charset="0"/>
              </a:rPr>
              <a:t>24</a:t>
            </a:r>
            <a:r>
              <a:rPr lang="zh-CN" altLang="en-US" sz="16000" b="1" dirty="0" smtClean="0">
                <a:latin typeface="楷体_GB2312" charset="0"/>
                <a:ea typeface="楷体_GB2312" charset="0"/>
              </a:rPr>
              <a:t>小时动态血压监测</a:t>
            </a:r>
            <a:endParaRPr lang="zh-CN" altLang="en-US" sz="16000" b="1" dirty="0" smtClean="0">
              <a:latin typeface="楷体_GB2312" charset="0"/>
              <a:ea typeface="楷体_GB231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16000" b="1" dirty="0" smtClean="0">
                <a:latin typeface="楷体_GB2312" charset="0"/>
                <a:ea typeface="楷体_GB2312" charset="0"/>
              </a:rPr>
              <a:t>6</a:t>
            </a:r>
            <a:r>
              <a:rPr lang="zh-CN" altLang="en-US" sz="16000" b="1" dirty="0" smtClean="0">
                <a:latin typeface="楷体_GB2312" charset="0"/>
                <a:ea typeface="楷体_GB2312" charset="0"/>
              </a:rPr>
              <a:t>分钟步行试验</a:t>
            </a:r>
            <a:endParaRPr lang="zh-CN" altLang="en-US" sz="16000" b="1" dirty="0" smtClean="0">
              <a:latin typeface="楷体_GB2312" charset="0"/>
              <a:ea typeface="楷体_GB23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kumimoji="1" lang="zh-CN" altLang="en-US" sz="3200" dirty="0" smtClean="0"/>
          </a:p>
          <a:p>
            <a:endParaRPr lang="zh-CN" altLang="en-US" sz="3200" dirty="0" smtClean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127760" y="305435"/>
            <a:ext cx="9145270" cy="174879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慢阻肺是慢性支气管炎（俗称“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老慢支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”）</a:t>
            </a:r>
            <a:b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肺气肿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导致的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气流受限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为特征的一类疾病。</a:t>
            </a:r>
            <a:endParaRPr kumimoji="1" lang="zh-CN" altLang="en-US" sz="3600" dirty="0"/>
          </a:p>
        </p:txBody>
      </p:sp>
      <p:sp>
        <p:nvSpPr>
          <p:cNvPr id="2" name="矩形 1"/>
          <p:cNvSpPr/>
          <p:nvPr/>
        </p:nvSpPr>
        <p:spPr>
          <a:xfrm>
            <a:off x="501445" y="2802194"/>
            <a:ext cx="6620535" cy="1768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慢”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“慢性疾病”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“阻”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“气道阻塞”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“肺”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“肺功能受影响”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326046" y="2163834"/>
            <a:ext cx="2748317" cy="3118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线形标注 1 9"/>
          <p:cNvSpPr/>
          <p:nvPr/>
        </p:nvSpPr>
        <p:spPr>
          <a:xfrm>
            <a:off x="2444940" y="5463098"/>
            <a:ext cx="3847412" cy="796229"/>
          </a:xfrm>
          <a:prstGeom prst="borderCallout1">
            <a:avLst>
              <a:gd name="adj1" fmla="val 534"/>
              <a:gd name="adj2" fmla="val 50334"/>
              <a:gd name="adj3" fmla="val -184647"/>
              <a:gd name="adj4" fmla="val 7258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肺部功能下降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并产生多种影响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线形标注 1 15"/>
          <p:cNvSpPr/>
          <p:nvPr/>
        </p:nvSpPr>
        <p:spPr>
          <a:xfrm>
            <a:off x="7905750" y="3001010"/>
            <a:ext cx="2068195" cy="767080"/>
          </a:xfrm>
          <a:prstGeom prst="borderCallout1">
            <a:avLst>
              <a:gd name="adj1" fmla="val 46059"/>
              <a:gd name="adj2" fmla="val -488"/>
              <a:gd name="adj3" fmla="val 207418"/>
              <a:gd name="adj4" fmla="val -5385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慢性疾病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逐渐发展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线形标注 1 19"/>
          <p:cNvSpPr/>
          <p:nvPr/>
        </p:nvSpPr>
        <p:spPr>
          <a:xfrm>
            <a:off x="7665760" y="3991234"/>
            <a:ext cx="2947064" cy="661206"/>
          </a:xfrm>
          <a:prstGeom prst="borderCallout1">
            <a:avLst>
              <a:gd name="adj1" fmla="val 50956"/>
              <a:gd name="adj2" fmla="val -238"/>
              <a:gd name="adj3" fmla="val 112500"/>
              <a:gd name="adj4" fmla="val -2791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气道变窄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使呼吸时的气流受阻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" descr="D:\hospital VI\北大医院\jpg\北大医院VI\其他\ppt.jpg\1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575" y="-14288"/>
            <a:ext cx="9067264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kumimoji="1" lang="zh-CN" altLang="en-US" sz="3200" dirty="0" smtClean="0"/>
          </a:p>
          <a:p>
            <a:endParaRPr lang="zh-CN" altLang="en-US" sz="3200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lum bright="2000" contrast="22000"/>
          </a:blip>
          <a:stretch>
            <a:fillRect/>
          </a:stretch>
        </p:blipFill>
        <p:spPr>
          <a:xfrm>
            <a:off x="2054767" y="2548873"/>
            <a:ext cx="8096863" cy="351677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98171" y="1469572"/>
            <a:ext cx="10248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zh-CN" altLang="en-US" sz="3600" dirty="0" smtClean="0">
                <a:solidFill>
                  <a:srgbClr val="FF0000"/>
                </a:solidFill>
              </a:rPr>
              <a:t>重度大气污染下慢阻肺拯救性干预研究项目</a:t>
            </a:r>
            <a:endParaRPr kumimoji="1" lang="zh-CN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3370" y="481263"/>
            <a:ext cx="9399746" cy="5801055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82143" y="1796142"/>
            <a:ext cx="5214256" cy="790647"/>
          </a:xfrm>
        </p:spPr>
        <p:txBody>
          <a:bodyPr>
            <a:noAutofit/>
          </a:bodyPr>
          <a:lstStyle/>
          <a:p>
            <a:r>
              <a:rPr lang="zh-CN" altLang="en-US" sz="80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谢    谢    ！</a:t>
            </a:r>
            <a:endParaRPr lang="zh-CN" altLang="en-US" sz="8000" dirty="0" smtClean="0"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" descr="D:\hospital VI\北大医院\jpg\北大医院VI\其他\ppt.jpg\1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6" y="-14288"/>
            <a:ext cx="916305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kumimoji="1" lang="zh-CN" altLang="en-US" sz="3200" dirty="0" smtClean="0"/>
          </a:p>
          <a:p>
            <a:endParaRPr lang="zh-CN" altLang="en-US" sz="3200" dirty="0" smtClean="0"/>
          </a:p>
        </p:txBody>
      </p:sp>
      <p:sp>
        <p:nvSpPr>
          <p:cNvPr id="3" name="矩形 2"/>
          <p:cNvSpPr/>
          <p:nvPr/>
        </p:nvSpPr>
        <p:spPr>
          <a:xfrm>
            <a:off x="971606" y="1485900"/>
            <a:ext cx="817239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患病人数多：</a:t>
            </a:r>
            <a:endParaRPr lang="en-US" altLang="zh-CN" sz="3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我国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岁以上人群中，每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个人中，即有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个慢阻肺患者</a:t>
            </a:r>
            <a:endPara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/>
              <a:t>慢阻肺和心血管疾病，糖尿病，癌症同为世界卫生组织认定的</a:t>
            </a:r>
            <a:r>
              <a:rPr lang="en-US" altLang="zh-CN" sz="2000" b="1" dirty="0" smtClean="0"/>
              <a:t>4</a:t>
            </a:r>
            <a:r>
              <a:rPr lang="zh-CN" altLang="en-US" sz="2000" b="1" dirty="0" smtClean="0"/>
              <a:t>大慢病</a:t>
            </a:r>
            <a:endParaRPr lang="en-US" altLang="zh-CN" sz="2000" b="1" dirty="0" smtClean="0"/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死亡率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高：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慢阻肺是全球第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大死亡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原因。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而以慢阻肺为主的呼吸系统疾病是中国城市居民第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大死亡原因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5484" y="5003128"/>
            <a:ext cx="2249624" cy="1399279"/>
          </a:xfrm>
          <a:prstGeom prst="roundRect">
            <a:avLst>
              <a:gd name="adj" fmla="val 184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" descr="D:\hospital VI\北大医院\jpg\北大医院VI\其他\ppt.jpg\1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88" y="0"/>
            <a:ext cx="916305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kumimoji="1" lang="zh-CN" altLang="en-US" sz="3200" dirty="0" smtClean="0"/>
          </a:p>
          <a:p>
            <a:endParaRPr lang="zh-CN" altLang="en-US" sz="3200" dirty="0" smtClean="0"/>
          </a:p>
        </p:txBody>
      </p:sp>
      <p:sp>
        <p:nvSpPr>
          <p:cNvPr id="5" name="内容占位符 2"/>
          <p:cNvSpPr txBox="1"/>
          <p:nvPr/>
        </p:nvSpPr>
        <p:spPr>
          <a:xfrm>
            <a:off x="545690" y="2212258"/>
            <a:ext cx="6533536" cy="712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我国慢阻肺患者中，仅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1/3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被诊断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2149" y="2969225"/>
            <a:ext cx="86764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病情严重：</a:t>
            </a:r>
            <a:endParaRPr lang="en-US" altLang="zh-CN" sz="3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我国慢阻肺患者中，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以上为中重度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9083" y="3517972"/>
            <a:ext cx="2322355" cy="3141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762149" y="1462666"/>
            <a:ext cx="24929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诊断率低：</a:t>
            </a:r>
            <a:endParaRPr lang="en-US" altLang="zh-CN" sz="3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" descr="D:\hospital VI\北大医院\jpg\北大医院VI\其他\ppt.jpg\1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21" y="0"/>
            <a:ext cx="916305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kumimoji="1" lang="zh-CN" altLang="en-US" sz="3200" dirty="0" smtClean="0"/>
          </a:p>
          <a:p>
            <a:endParaRPr lang="zh-CN" altLang="en-US" sz="3200" dirty="0" smtClean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396457" y="740090"/>
            <a:ext cx="9075600" cy="1655495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800000"/>
                </a:solidFill>
                <a:ea typeface="华文行楷" panose="02010800040101010101" charset="-122"/>
              </a:rPr>
              <a:t>慢阻肺的主要病因 </a:t>
            </a:r>
            <a:endParaRPr kumimoji="1"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4301006" y="2575424"/>
            <a:ext cx="3015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ea typeface="幼圆" panose="02010509060101010101" charset="-122"/>
              </a:rPr>
              <a:t>吸  烟</a:t>
            </a:r>
            <a:endParaRPr lang="zh-CN" altLang="en-US" sz="5400" b="1" dirty="0">
              <a:ea typeface="幼圆" panose="02010509060101010101" charset="-122"/>
            </a:endParaRPr>
          </a:p>
        </p:txBody>
      </p:sp>
      <p:pic>
        <p:nvPicPr>
          <p:cNvPr id="6" name="图片 20504" descr="吸烟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" t="-650"/>
          <a:stretch>
            <a:fillRect/>
          </a:stretch>
        </p:blipFill>
        <p:spPr bwMode="auto">
          <a:xfrm>
            <a:off x="1396457" y="3867780"/>
            <a:ext cx="2726214" cy="21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21508" descr="禁烟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3629073"/>
            <a:ext cx="2529151" cy="185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" descr="D:\hospital VI\北大医院\jpg\北大医院VI\其他\ppt.jpg\1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89" y="-14288"/>
            <a:ext cx="916305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kumimoji="1" lang="zh-CN" altLang="en-US" sz="3200" dirty="0" smtClean="0"/>
          </a:p>
          <a:p>
            <a:endParaRPr lang="zh-CN" altLang="en-US" sz="3200" dirty="0" smtClean="0"/>
          </a:p>
        </p:txBody>
      </p:sp>
      <p:pic>
        <p:nvPicPr>
          <p:cNvPr id="8" name="图片 50180" descr="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217" y="1410577"/>
            <a:ext cx="7969538" cy="463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" descr="D:\hospital VI\北大医院\jpg\北大医院VI\其他\ppt.jpg\1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163" y="-14288"/>
            <a:ext cx="916305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kumimoji="1" lang="zh-CN" altLang="en-US" sz="3200" dirty="0" smtClean="0"/>
          </a:p>
          <a:p>
            <a:endParaRPr lang="zh-CN" altLang="en-US" sz="3200" dirty="0" smtClean="0"/>
          </a:p>
        </p:txBody>
      </p:sp>
      <p:pic>
        <p:nvPicPr>
          <p:cNvPr id="5" name="图片 51204" descr="大气污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961" y="2750959"/>
            <a:ext cx="7654413" cy="317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454013" y="1371600"/>
            <a:ext cx="4645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 smtClean="0">
                <a:solidFill>
                  <a:srgbClr val="080808"/>
                </a:solidFill>
                <a:ea typeface="幼圆" panose="02010509060101010101" charset="-122"/>
              </a:rPr>
              <a:t>大 气 污 染</a:t>
            </a:r>
            <a:endParaRPr kumimoji="1" lang="zh-CN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1031"/>
            <a:ext cx="12192000" cy="486696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228"/>
            <a:ext cx="12192000" cy="3766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2474</Words>
  <Application>WPS 演示</Application>
  <PresentationFormat>宽屏</PresentationFormat>
  <Paragraphs>300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52" baseType="lpstr">
      <vt:lpstr>Arial</vt:lpstr>
      <vt:lpstr>宋体</vt:lpstr>
      <vt:lpstr>Wingdings</vt:lpstr>
      <vt:lpstr>Arial</vt:lpstr>
      <vt:lpstr>华文细黑</vt:lpstr>
      <vt:lpstr>微软雅黑</vt:lpstr>
      <vt:lpstr>华文行楷</vt:lpstr>
      <vt:lpstr>幼圆</vt:lpstr>
      <vt:lpstr>Calibri</vt:lpstr>
      <vt:lpstr>Arial Unicode MS</vt:lpstr>
      <vt:lpstr>Calibri Light</vt:lpstr>
      <vt:lpstr>文鼎CS大黑</vt:lpstr>
      <vt:lpstr>黑体</vt:lpstr>
      <vt:lpstr>Lao UI</vt:lpstr>
      <vt:lpstr>楷体_GB2312</vt:lpstr>
      <vt:lpstr>Times New Roman</vt:lpstr>
      <vt:lpstr>STHeiti Light</vt:lpstr>
      <vt:lpstr>楷体_GB2312</vt:lpstr>
      <vt:lpstr>华文隶书</vt:lpstr>
      <vt:lpstr>新宋体</vt:lpstr>
      <vt:lpstr>Office 主题</vt:lpstr>
      <vt:lpstr>慢阻肺患者的自我管理</vt:lpstr>
      <vt:lpstr>                    世界慢阻肺日  2002年起世界卫生组织把每年11月份的第三个星期的星期三定为世界慢阻肺日  今年慢阻肺主题为“早防早治，始终不晚”</vt:lpstr>
      <vt:lpstr>慢阻肺是慢性支气管炎（俗称“老慢支”） 和肺气肿导致的气流受限为特征的一类疾病。</vt:lpstr>
      <vt:lpstr>PowerPoint 演示文稿</vt:lpstr>
      <vt:lpstr>PowerPoint 演示文稿</vt:lpstr>
      <vt:lpstr>慢阻肺的主要病因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怎样判断自己可能患有慢阻肺？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饮食清淡：盐、辛辣食品及调料会造成消化道、 肺部、鼻窦、鼻腔等处分泌过多粘液，应少吃。 </vt:lpstr>
      <vt:lpstr>尽量选择软烂食物：吃些不太需要咀嚼的食 物。比如稀粥、蒸鱼、蔬菜汤等，有慢性肺 病的人在咀嚼时容易产生呼吸困难。</vt:lpstr>
      <vt:lpstr>4、生活规律 适当锻炼</vt:lpstr>
      <vt:lpstr>坚持体能锻炼 </vt:lpstr>
      <vt:lpstr>PowerPoint 演示文稿</vt:lpstr>
      <vt:lpstr>5、正确认识 规律用药</vt:lpstr>
      <vt:lpstr> </vt:lpstr>
      <vt:lpstr>呼吸科专业门诊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王晶</cp:lastModifiedBy>
  <cp:revision>138</cp:revision>
  <dcterms:created xsi:type="dcterms:W3CDTF">2018-12-02T09:08:00Z</dcterms:created>
  <dcterms:modified xsi:type="dcterms:W3CDTF">2018-12-12T01:12:42Z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2052-10.1.0.7697</vt:lpwstr>
  </property>
</Properties>
</file>